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sldIdLst>
    <p:sldId id="268" r:id="rId5"/>
    <p:sldId id="271" r:id="rId6"/>
    <p:sldId id="259" r:id="rId7"/>
    <p:sldId id="270" r:id="rId8"/>
    <p:sldId id="272" r:id="rId9"/>
    <p:sldId id="264" r:id="rId10"/>
    <p:sldId id="267" r:id="rId11"/>
    <p:sldId id="269" r:id="rId1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742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773"/>
    <p:restoredTop sz="94722"/>
  </p:normalViewPr>
  <p:slideViewPr>
    <p:cSldViewPr snapToGrid="0" snapToObjects="1">
      <p:cViewPr varScale="1">
        <p:scale>
          <a:sx n="92" d="100"/>
          <a:sy n="92" d="100"/>
        </p:scale>
        <p:origin x="200" y="752"/>
      </p:cViewPr>
      <p:guideLst/>
    </p:cSldViewPr>
  </p:slideViewPr>
  <p:notesTextViewPr>
    <p:cViewPr>
      <p:scale>
        <a:sx n="1" d="1"/>
        <a:sy n="1" d="1"/>
      </p:scale>
      <p:origin x="0" y="0"/>
    </p:cViewPr>
  </p:notesTextViewPr>
  <p:notesViewPr>
    <p:cSldViewPr snapToGrid="0" snapToObjects="1">
      <p:cViewPr varScale="1">
        <p:scale>
          <a:sx n="99" d="100"/>
          <a:sy n="99" d="100"/>
        </p:scale>
        <p:origin x="3064"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6EC8F3-4C0D-1640-BB98-6874FA0D135A}" type="datetimeFigureOut">
              <a:rPr lang="de-DE" smtClean="0"/>
              <a:t>03.06.20</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524AE70-6856-F949-85A5-AD67E4F24EC3}" type="slidenum">
              <a:rPr lang="de-DE" smtClean="0"/>
              <a:t>‹Nr.›</a:t>
            </a:fld>
            <a:endParaRPr lang="de-DE"/>
          </a:p>
        </p:txBody>
      </p:sp>
    </p:spTree>
    <p:extLst>
      <p:ext uri="{BB962C8B-B14F-4D97-AF65-F5344CB8AC3E}">
        <p14:creationId xmlns:p14="http://schemas.microsoft.com/office/powerpoint/2010/main" val="3195800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Impuls: Es geht heute um den Arbeitsschritt der Interpretation – bei der Fabel muss man den Schritt von der Bild- auf die </a:t>
            </a:r>
            <a:r>
              <a:rPr lang="de-DE" dirty="0" err="1"/>
              <a:t>Sachebe</a:t>
            </a:r>
            <a:r>
              <a:rPr lang="de-DE" dirty="0"/>
              <a:t> vollziehen</a:t>
            </a:r>
          </a:p>
        </p:txBody>
      </p:sp>
      <p:sp>
        <p:nvSpPr>
          <p:cNvPr id="4" name="Foliennummernplatzhalter 3"/>
          <p:cNvSpPr>
            <a:spLocks noGrp="1"/>
          </p:cNvSpPr>
          <p:nvPr>
            <p:ph type="sldNum" sz="quarter" idx="5"/>
          </p:nvPr>
        </p:nvSpPr>
        <p:spPr/>
        <p:txBody>
          <a:bodyPr/>
          <a:lstStyle/>
          <a:p>
            <a:fld id="{7524AE70-6856-F949-85A5-AD67E4F24EC3}" type="slidenum">
              <a:rPr lang="de-DE" smtClean="0"/>
              <a:t>1</a:t>
            </a:fld>
            <a:endParaRPr lang="de-DE"/>
          </a:p>
        </p:txBody>
      </p:sp>
    </p:spTree>
    <p:extLst>
      <p:ext uri="{BB962C8B-B14F-4D97-AF65-F5344CB8AC3E}">
        <p14:creationId xmlns:p14="http://schemas.microsoft.com/office/powerpoint/2010/main" val="6174155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 der Spalte Bildebene befinden sich verdeckte Texte, die durch weiter klicken aufgedeckt werden Impuls: Mündliche Zusammenfassung des Inhalts!  </a:t>
            </a:r>
          </a:p>
        </p:txBody>
      </p:sp>
      <p:sp>
        <p:nvSpPr>
          <p:cNvPr id="4" name="Foliennummernplatzhalter 3"/>
          <p:cNvSpPr>
            <a:spLocks noGrp="1"/>
          </p:cNvSpPr>
          <p:nvPr>
            <p:ph type="sldNum" sz="quarter" idx="5"/>
          </p:nvPr>
        </p:nvSpPr>
        <p:spPr/>
        <p:txBody>
          <a:bodyPr/>
          <a:lstStyle/>
          <a:p>
            <a:fld id="{7524AE70-6856-F949-85A5-AD67E4F24EC3}" type="slidenum">
              <a:rPr lang="de-DE" smtClean="0"/>
              <a:t>2</a:t>
            </a:fld>
            <a:endParaRPr lang="de-DE"/>
          </a:p>
        </p:txBody>
      </p:sp>
    </p:spTree>
    <p:extLst>
      <p:ext uri="{BB962C8B-B14F-4D97-AF65-F5344CB8AC3E}">
        <p14:creationId xmlns:p14="http://schemas.microsoft.com/office/powerpoint/2010/main" val="22546890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QR-Code =&gt; Link zu </a:t>
            </a:r>
            <a:r>
              <a:rPr lang="de-DE" dirty="0" err="1"/>
              <a:t>Mentimeter</a:t>
            </a:r>
            <a:r>
              <a:rPr lang="de-DE" dirty="0"/>
              <a:t>: </a:t>
            </a:r>
          </a:p>
        </p:txBody>
      </p:sp>
      <p:sp>
        <p:nvSpPr>
          <p:cNvPr id="4" name="Foliennummernplatzhalter 3"/>
          <p:cNvSpPr>
            <a:spLocks noGrp="1"/>
          </p:cNvSpPr>
          <p:nvPr>
            <p:ph type="sldNum" sz="quarter" idx="5"/>
          </p:nvPr>
        </p:nvSpPr>
        <p:spPr/>
        <p:txBody>
          <a:bodyPr/>
          <a:lstStyle/>
          <a:p>
            <a:fld id="{7524AE70-6856-F949-85A5-AD67E4F24EC3}" type="slidenum">
              <a:rPr lang="de-DE" smtClean="0"/>
              <a:t>3</a:t>
            </a:fld>
            <a:endParaRPr lang="de-DE"/>
          </a:p>
        </p:txBody>
      </p:sp>
    </p:spTree>
    <p:extLst>
      <p:ext uri="{BB962C8B-B14F-4D97-AF65-F5344CB8AC3E}">
        <p14:creationId xmlns:p14="http://schemas.microsoft.com/office/powerpoint/2010/main" val="1943559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Impuls: Für welche Art Mensch stehen die Figuren?  </a:t>
            </a:r>
          </a:p>
        </p:txBody>
      </p:sp>
      <p:sp>
        <p:nvSpPr>
          <p:cNvPr id="4" name="Foliennummernplatzhalter 3"/>
          <p:cNvSpPr>
            <a:spLocks noGrp="1"/>
          </p:cNvSpPr>
          <p:nvPr>
            <p:ph type="sldNum" sz="quarter" idx="5"/>
          </p:nvPr>
        </p:nvSpPr>
        <p:spPr/>
        <p:txBody>
          <a:bodyPr/>
          <a:lstStyle/>
          <a:p>
            <a:fld id="{7524AE70-6856-F949-85A5-AD67E4F24EC3}" type="slidenum">
              <a:rPr lang="de-DE" smtClean="0"/>
              <a:t>4</a:t>
            </a:fld>
            <a:endParaRPr lang="de-DE"/>
          </a:p>
        </p:txBody>
      </p:sp>
    </p:spTree>
    <p:extLst>
      <p:ext uri="{BB962C8B-B14F-4D97-AF65-F5344CB8AC3E}">
        <p14:creationId xmlns:p14="http://schemas.microsoft.com/office/powerpoint/2010/main" val="1848886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Benennen Sie die Figuren konkreter – wen gibt es in Ihrer weiteren Umgebung? Mögliche Impulse =&gt; Politik? Blick ins Ausland? Umgang mit Daten bei WhatsApp &amp; Co.?   </a:t>
            </a:r>
          </a:p>
        </p:txBody>
      </p:sp>
      <p:sp>
        <p:nvSpPr>
          <p:cNvPr id="4" name="Foliennummernplatzhalter 3"/>
          <p:cNvSpPr>
            <a:spLocks noGrp="1"/>
          </p:cNvSpPr>
          <p:nvPr>
            <p:ph type="sldNum" sz="quarter" idx="5"/>
          </p:nvPr>
        </p:nvSpPr>
        <p:spPr/>
        <p:txBody>
          <a:bodyPr/>
          <a:lstStyle/>
          <a:p>
            <a:fld id="{7524AE70-6856-F949-85A5-AD67E4F24EC3}" type="slidenum">
              <a:rPr lang="de-DE" smtClean="0"/>
              <a:t>5</a:t>
            </a:fld>
            <a:endParaRPr lang="de-DE"/>
          </a:p>
        </p:txBody>
      </p:sp>
    </p:spTree>
    <p:extLst>
      <p:ext uri="{BB962C8B-B14F-4D97-AF65-F5344CB8AC3E}">
        <p14:creationId xmlns:p14="http://schemas.microsoft.com/office/powerpoint/2010/main" val="2251516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Information: Bei manchen Fabeln sollte man auch den zeitlichen Hintergrund einbeziehen.  </a:t>
            </a:r>
          </a:p>
        </p:txBody>
      </p:sp>
      <p:sp>
        <p:nvSpPr>
          <p:cNvPr id="4" name="Foliennummernplatzhalter 3"/>
          <p:cNvSpPr>
            <a:spLocks noGrp="1"/>
          </p:cNvSpPr>
          <p:nvPr>
            <p:ph type="sldNum" sz="quarter" idx="5"/>
          </p:nvPr>
        </p:nvSpPr>
        <p:spPr/>
        <p:txBody>
          <a:bodyPr/>
          <a:lstStyle/>
          <a:p>
            <a:fld id="{7524AE70-6856-F949-85A5-AD67E4F24EC3}" type="slidenum">
              <a:rPr lang="de-DE" smtClean="0"/>
              <a:t>6</a:t>
            </a:fld>
            <a:endParaRPr lang="de-DE"/>
          </a:p>
        </p:txBody>
      </p:sp>
    </p:spTree>
    <p:extLst>
      <p:ext uri="{BB962C8B-B14F-4D97-AF65-F5344CB8AC3E}">
        <p14:creationId xmlns:p14="http://schemas.microsoft.com/office/powerpoint/2010/main" val="15861012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Frage: Wie kann man nun die Fabel „Die Esel“ auf die Zeit der Aufklärung übertragen?  </a:t>
            </a:r>
          </a:p>
        </p:txBody>
      </p:sp>
      <p:sp>
        <p:nvSpPr>
          <p:cNvPr id="4" name="Foliennummernplatzhalter 3"/>
          <p:cNvSpPr>
            <a:spLocks noGrp="1"/>
          </p:cNvSpPr>
          <p:nvPr>
            <p:ph type="sldNum" sz="quarter" idx="5"/>
          </p:nvPr>
        </p:nvSpPr>
        <p:spPr/>
        <p:txBody>
          <a:bodyPr/>
          <a:lstStyle/>
          <a:p>
            <a:fld id="{7524AE70-6856-F949-85A5-AD67E4F24EC3}" type="slidenum">
              <a:rPr lang="de-DE" smtClean="0"/>
              <a:t>7</a:t>
            </a:fld>
            <a:endParaRPr lang="de-DE"/>
          </a:p>
        </p:txBody>
      </p:sp>
    </p:spTree>
    <p:extLst>
      <p:ext uri="{BB962C8B-B14F-4D97-AF65-F5344CB8AC3E}">
        <p14:creationId xmlns:p14="http://schemas.microsoft.com/office/powerpoint/2010/main" val="24662157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7524AE70-6856-F949-85A5-AD67E4F24EC3}" type="slidenum">
              <a:rPr lang="de-DE" smtClean="0"/>
              <a:t>8</a:t>
            </a:fld>
            <a:endParaRPr lang="de-DE"/>
          </a:p>
        </p:txBody>
      </p:sp>
    </p:spTree>
    <p:extLst>
      <p:ext uri="{BB962C8B-B14F-4D97-AF65-F5344CB8AC3E}">
        <p14:creationId xmlns:p14="http://schemas.microsoft.com/office/powerpoint/2010/main" val="10168419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D1005B-4225-5649-8DB9-19E8F6C96E22}"/>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27461404-4C97-3548-A0EA-A4F48A25D8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1F46A2FA-0BF0-AF4D-B4D6-9110319CE947}"/>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5" name="Fußzeilenplatzhalter 4">
            <a:extLst>
              <a:ext uri="{FF2B5EF4-FFF2-40B4-BE49-F238E27FC236}">
                <a16:creationId xmlns:a16="http://schemas.microsoft.com/office/drawing/2014/main" id="{D770C48F-56C2-784D-A1D5-C91606325A0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9AA35256-F930-FF43-8042-79F3238933C9}"/>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3632809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3BC4E7-0761-F742-9543-23713189687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977D9232-646D-554A-BB0C-E7F0DD336723}"/>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14C8B785-DE22-5945-B7E9-91C0467792DF}"/>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5" name="Fußzeilenplatzhalter 4">
            <a:extLst>
              <a:ext uri="{FF2B5EF4-FFF2-40B4-BE49-F238E27FC236}">
                <a16:creationId xmlns:a16="http://schemas.microsoft.com/office/drawing/2014/main" id="{C9C0EE43-B562-9A4F-8467-DB22AACD4BB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C3FE432-BB5E-EC4C-96CD-4887B62929BF}"/>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36118065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8FA17C58-92E7-E740-8997-39923292B1B9}"/>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68E5BC2B-5B45-8746-A610-81103D443EFF}"/>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F5FCD8E-439D-7042-981C-8DDA1B325107}"/>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5" name="Fußzeilenplatzhalter 4">
            <a:extLst>
              <a:ext uri="{FF2B5EF4-FFF2-40B4-BE49-F238E27FC236}">
                <a16:creationId xmlns:a16="http://schemas.microsoft.com/office/drawing/2014/main" id="{F9614BE0-8601-CA4F-8B34-7F1009FFCB02}"/>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CC6C6A7-0BE9-9B41-8AEA-9D6AF82AC66E}"/>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198601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0B7CA1-F179-6C4F-9296-5CB42FF61F69}"/>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C86C0A3D-E69F-9748-93F5-04DB3BB38B7B}"/>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F4405D3C-5A9A-2045-A025-C07FCA99F2B8}"/>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5" name="Fußzeilenplatzhalter 4">
            <a:extLst>
              <a:ext uri="{FF2B5EF4-FFF2-40B4-BE49-F238E27FC236}">
                <a16:creationId xmlns:a16="http://schemas.microsoft.com/office/drawing/2014/main" id="{7FDEF89E-3738-514E-940A-29B97DA068C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4C66F653-538A-5C4C-B9C6-D3228EC2168E}"/>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18103945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0885CF-3D33-CA41-85A9-DC0C31570174}"/>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8A0F8C1E-70AB-A646-A789-370F08D4EC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7FC5888-F9CE-D848-91A3-4038E79FEB47}"/>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5" name="Fußzeilenplatzhalter 4">
            <a:extLst>
              <a:ext uri="{FF2B5EF4-FFF2-40B4-BE49-F238E27FC236}">
                <a16:creationId xmlns:a16="http://schemas.microsoft.com/office/drawing/2014/main" id="{6AE60AC1-F3B4-D14B-9307-1819E980274B}"/>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3C6A6B3-A57F-4C4D-9314-14EC8E3DF74E}"/>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3179245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4C7C7BA-B399-644E-B3A0-6D95B58DDBC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443B40B-9EDD-5F43-A81A-4BE57AD83AB5}"/>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2222B77A-35FB-484A-A51D-29EA4B9B4342}"/>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115EBAA9-6B25-7A47-AE41-09A36CE6FC6C}"/>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6" name="Fußzeilenplatzhalter 5">
            <a:extLst>
              <a:ext uri="{FF2B5EF4-FFF2-40B4-BE49-F238E27FC236}">
                <a16:creationId xmlns:a16="http://schemas.microsoft.com/office/drawing/2014/main" id="{81BDA4DB-819D-E344-A198-A6976FCB10E9}"/>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AA357F66-04E9-5346-AF98-042B915BE195}"/>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12736012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91EFB2-2F65-0348-9265-DD429D14AC55}"/>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382289F4-41E9-2742-95C3-8842FD4C64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FDB7CA80-8C04-7B49-812F-14EB49C75ACB}"/>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0D059066-8A29-F64D-A168-BC234491CA6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0EDDCFA8-EB51-2046-89B2-6F227E9CE033}"/>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C21C11D1-65B3-9847-A802-D82D9661300C}"/>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8" name="Fußzeilenplatzhalter 7">
            <a:extLst>
              <a:ext uri="{FF2B5EF4-FFF2-40B4-BE49-F238E27FC236}">
                <a16:creationId xmlns:a16="http://schemas.microsoft.com/office/drawing/2014/main" id="{7C0C159E-0A38-A446-BC50-8142027DE4B5}"/>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37DEC48B-4F2F-C548-83EE-828411BFFE73}"/>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19263697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DD11DC-1356-7D49-B230-42C95041E6F5}"/>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C7CDE5E4-D946-C44C-9476-FDE005B0C6D6}"/>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4" name="Fußzeilenplatzhalter 3">
            <a:extLst>
              <a:ext uri="{FF2B5EF4-FFF2-40B4-BE49-F238E27FC236}">
                <a16:creationId xmlns:a16="http://schemas.microsoft.com/office/drawing/2014/main" id="{90AC8D86-DC4E-8C43-98EF-0F4F00D02B1B}"/>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E03C003E-191F-7C45-A441-F0C24B3E8D02}"/>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3061091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2F964E02-17F8-AD49-A22D-4B410E0F8538}"/>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3" name="Fußzeilenplatzhalter 2">
            <a:extLst>
              <a:ext uri="{FF2B5EF4-FFF2-40B4-BE49-F238E27FC236}">
                <a16:creationId xmlns:a16="http://schemas.microsoft.com/office/drawing/2014/main" id="{328CEC46-917F-C949-B019-784215647436}"/>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4DFFB6D5-DAEB-164C-8737-187E0D2E9F10}"/>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39093045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761DA5-C4A7-9848-BADA-B43E51E53A4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51EAD77B-64BB-5E43-B431-C964F7CB88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E2730DEC-EE03-C44B-9A89-C27C0044528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EA312C6-101C-AF44-9760-733386839C54}"/>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6" name="Fußzeilenplatzhalter 5">
            <a:extLst>
              <a:ext uri="{FF2B5EF4-FFF2-40B4-BE49-F238E27FC236}">
                <a16:creationId xmlns:a16="http://schemas.microsoft.com/office/drawing/2014/main" id="{5D91F34D-E864-B946-A85F-4B2CF58ED76F}"/>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D1996213-1F90-EE4A-A65D-07CC22A35A0F}"/>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1143041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75D20C-E7E1-2649-B927-10239963B184}"/>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57600D74-B74E-1742-9EFD-BEBB58D1B0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B23BA679-4D2A-0C4A-9F95-CBEE3F0B21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250CF3E-5A04-B64A-AB7B-C9F3ADF81F94}"/>
              </a:ext>
            </a:extLst>
          </p:cNvPr>
          <p:cNvSpPr>
            <a:spLocks noGrp="1"/>
          </p:cNvSpPr>
          <p:nvPr>
            <p:ph type="dt" sz="half" idx="10"/>
          </p:nvPr>
        </p:nvSpPr>
        <p:spPr/>
        <p:txBody>
          <a:bodyPr/>
          <a:lstStyle/>
          <a:p>
            <a:fld id="{7A1F2A13-CA55-A649-A2C5-F02527FD95B0}" type="datetimeFigureOut">
              <a:rPr lang="de-DE" smtClean="0"/>
              <a:t>03.06.20</a:t>
            </a:fld>
            <a:endParaRPr lang="de-DE"/>
          </a:p>
        </p:txBody>
      </p:sp>
      <p:sp>
        <p:nvSpPr>
          <p:cNvPr id="6" name="Fußzeilenplatzhalter 5">
            <a:extLst>
              <a:ext uri="{FF2B5EF4-FFF2-40B4-BE49-F238E27FC236}">
                <a16:creationId xmlns:a16="http://schemas.microsoft.com/office/drawing/2014/main" id="{93DBD1C7-E8AE-754D-969C-A00146CF099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934E965-70ED-4F47-86FE-3C987313569A}"/>
              </a:ext>
            </a:extLst>
          </p:cNvPr>
          <p:cNvSpPr>
            <a:spLocks noGrp="1"/>
          </p:cNvSpPr>
          <p:nvPr>
            <p:ph type="sldNum" sz="quarter" idx="12"/>
          </p:nvPr>
        </p:nvSpPr>
        <p:spPr/>
        <p:txBody>
          <a:bodyPr/>
          <a:lstStyle/>
          <a:p>
            <a:fld id="{0405A8B7-51E3-7848-8D1B-B317E5AE4544}" type="slidenum">
              <a:rPr lang="de-DE" smtClean="0"/>
              <a:t>‹Nr.›</a:t>
            </a:fld>
            <a:endParaRPr lang="de-DE"/>
          </a:p>
        </p:txBody>
      </p:sp>
    </p:spTree>
    <p:extLst>
      <p:ext uri="{BB962C8B-B14F-4D97-AF65-F5344CB8AC3E}">
        <p14:creationId xmlns:p14="http://schemas.microsoft.com/office/powerpoint/2010/main" val="2915187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2F76C04-8AA4-CD4B-B6DB-B79BAFE2AB0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AB94AAA4-A549-2E4C-ABC8-7988D9E0A70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3E256368-EC31-E84B-AF3B-5E0388C8D9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A1F2A13-CA55-A649-A2C5-F02527FD95B0}" type="datetimeFigureOut">
              <a:rPr lang="de-DE" smtClean="0"/>
              <a:t>03.06.20</a:t>
            </a:fld>
            <a:endParaRPr lang="de-DE"/>
          </a:p>
        </p:txBody>
      </p:sp>
      <p:sp>
        <p:nvSpPr>
          <p:cNvPr id="5" name="Fußzeilenplatzhalter 4">
            <a:extLst>
              <a:ext uri="{FF2B5EF4-FFF2-40B4-BE49-F238E27FC236}">
                <a16:creationId xmlns:a16="http://schemas.microsoft.com/office/drawing/2014/main" id="{1E7B6980-0452-8940-BEED-7F7C34AD8E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34208690-1BD4-AF45-8BC3-25FAA80101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05A8B7-51E3-7848-8D1B-B317E5AE4544}" type="slidenum">
              <a:rPr lang="de-DE" smtClean="0"/>
              <a:t>‹Nr.›</a:t>
            </a:fld>
            <a:endParaRPr lang="de-DE"/>
          </a:p>
        </p:txBody>
      </p:sp>
    </p:spTree>
    <p:extLst>
      <p:ext uri="{BB962C8B-B14F-4D97-AF65-F5344CB8AC3E}">
        <p14:creationId xmlns:p14="http://schemas.microsoft.com/office/powerpoint/2010/main" val="25099858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sv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sv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file:////var/folders/63/pjfshvz15w59xmrd8jn68_v00000gn/T/com.microsoft.Word/WebArchiveCopyPasteTempFiles/msx1ivrpjj"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ww.youtube.com/watch?v=MtVvDCSEhn0&amp;t=3s"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41860186-C0B5-8644-BB0B-B5C1B616B586}"/>
              </a:ext>
            </a:extLst>
          </p:cNvPr>
          <p:cNvPicPr/>
          <p:nvPr/>
        </p:nvPicPr>
        <p:blipFill rotWithShape="1">
          <a:blip r:embed="rId3" cstate="print">
            <a:extLst>
              <a:ext uri="{28A0092B-C50C-407E-A947-70E740481C1C}">
                <a14:useLocalDpi xmlns:a14="http://schemas.microsoft.com/office/drawing/2010/main" val="0"/>
              </a:ext>
            </a:extLst>
          </a:blip>
          <a:srcRect t="32995"/>
          <a:stretch/>
        </p:blipFill>
        <p:spPr bwMode="auto">
          <a:xfrm>
            <a:off x="0" y="0"/>
            <a:ext cx="12192000" cy="2095928"/>
          </a:xfrm>
          <a:prstGeom prst="rect">
            <a:avLst/>
          </a:prstGeom>
          <a:noFill/>
          <a:ln>
            <a:noFill/>
          </a:ln>
          <a:extLst>
            <a:ext uri="{53640926-AAD7-44D8-BBD7-CCE9431645EC}">
              <a14:shadowObscured xmlns:a14="http://schemas.microsoft.com/office/drawing/2010/main"/>
            </a:ext>
          </a:extLst>
        </p:spPr>
      </p:pic>
      <p:grpSp>
        <p:nvGrpSpPr>
          <p:cNvPr id="18" name="Gruppieren 17">
            <a:extLst>
              <a:ext uri="{FF2B5EF4-FFF2-40B4-BE49-F238E27FC236}">
                <a16:creationId xmlns:a16="http://schemas.microsoft.com/office/drawing/2014/main" id="{8591AB3B-673A-4249-A4CE-8E07F1497A9C}"/>
              </a:ext>
            </a:extLst>
          </p:cNvPr>
          <p:cNvGrpSpPr/>
          <p:nvPr/>
        </p:nvGrpSpPr>
        <p:grpSpPr>
          <a:xfrm>
            <a:off x="770562" y="5976696"/>
            <a:ext cx="10096072" cy="477520"/>
            <a:chOff x="720780" y="5884549"/>
            <a:chExt cx="10096072" cy="477520"/>
          </a:xfrm>
        </p:grpSpPr>
        <p:pic>
          <p:nvPicPr>
            <p:cNvPr id="19" name="Grafik 18">
              <a:extLst>
                <a:ext uri="{FF2B5EF4-FFF2-40B4-BE49-F238E27FC236}">
                  <a16:creationId xmlns:a16="http://schemas.microsoft.com/office/drawing/2014/main" id="{E79D8147-769A-964C-8B9E-DC1B0028667C}"/>
                </a:ext>
              </a:extLst>
            </p:cNvPr>
            <p:cNvPicPr/>
            <p:nvPr/>
          </p:nvPicPr>
          <p:blipFill rotWithShape="1">
            <a:blip r:embed="rId4">
              <a:extLst>
                <a:ext uri="{28A0092B-C50C-407E-A947-70E740481C1C}">
                  <a14:useLocalDpi xmlns:a14="http://schemas.microsoft.com/office/drawing/2010/main" val="0"/>
                </a:ext>
              </a:extLst>
            </a:blip>
            <a:srcRect b="16617"/>
            <a:stretch/>
          </p:blipFill>
          <p:spPr bwMode="auto">
            <a:xfrm>
              <a:off x="720780" y="5884549"/>
              <a:ext cx="1308735" cy="477520"/>
            </a:xfrm>
            <a:prstGeom prst="rect">
              <a:avLst/>
            </a:prstGeom>
            <a:noFill/>
            <a:ln>
              <a:noFill/>
            </a:ln>
            <a:extLst>
              <a:ext uri="{53640926-AAD7-44D8-BBD7-CCE9431645EC}">
                <a14:shadowObscured xmlns:a14="http://schemas.microsoft.com/office/drawing/2010/main"/>
              </a:ext>
            </a:extLst>
          </p:spPr>
        </p:pic>
        <p:pic>
          <p:nvPicPr>
            <p:cNvPr id="20" name="Grafik 19">
              <a:extLst>
                <a:ext uri="{FF2B5EF4-FFF2-40B4-BE49-F238E27FC236}">
                  <a16:creationId xmlns:a16="http://schemas.microsoft.com/office/drawing/2014/main" id="{2A6DC0F9-6832-2B48-B895-C9CBF06EF48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7755" y="6120381"/>
              <a:ext cx="590550" cy="206375"/>
            </a:xfrm>
            <a:prstGeom prst="rect">
              <a:avLst/>
            </a:prstGeom>
            <a:noFill/>
            <a:ln>
              <a:noFill/>
            </a:ln>
          </p:spPr>
        </p:pic>
        <p:sp>
          <p:nvSpPr>
            <p:cNvPr id="21" name="Textfeld 20">
              <a:extLst>
                <a:ext uri="{FF2B5EF4-FFF2-40B4-BE49-F238E27FC236}">
                  <a16:creationId xmlns:a16="http://schemas.microsoft.com/office/drawing/2014/main" id="{5FEC2FA6-F828-054A-A6AC-665E98BA1229}"/>
                </a:ext>
              </a:extLst>
            </p:cNvPr>
            <p:cNvSpPr txBox="1"/>
            <p:nvPr/>
          </p:nvSpPr>
          <p:spPr>
            <a:xfrm>
              <a:off x="7201760" y="6085070"/>
              <a:ext cx="361509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cc-by-4.0 | </a:t>
              </a:r>
              <a:r>
                <a:rPr lang="de-DE" sz="1200" dirty="0" err="1">
                  <a:latin typeface="Arial" panose="020B0604020202020204" pitchFamily="34" charset="0"/>
                  <a:cs typeface="Arial" panose="020B0604020202020204" pitchFamily="34" charset="0"/>
                </a:rPr>
                <a:t>tabletBW</a:t>
              </a:r>
              <a:r>
                <a:rPr lang="de-DE" sz="1200" dirty="0">
                  <a:latin typeface="Arial" panose="020B0604020202020204" pitchFamily="34" charset="0"/>
                  <a:cs typeface="Arial" panose="020B0604020202020204" pitchFamily="34" charset="0"/>
                </a:rPr>
                <a:t> • 2BFS • Baden-Württemberg</a:t>
              </a:r>
              <a:endParaRPr lang="de-DE" dirty="0"/>
            </a:p>
          </p:txBody>
        </p:sp>
      </p:grpSp>
      <p:sp>
        <p:nvSpPr>
          <p:cNvPr id="4" name="Textfeld 3">
            <a:extLst>
              <a:ext uri="{FF2B5EF4-FFF2-40B4-BE49-F238E27FC236}">
                <a16:creationId xmlns:a16="http://schemas.microsoft.com/office/drawing/2014/main" id="{91B5DA61-BF09-8344-98A0-0BF304F5B93E}"/>
              </a:ext>
            </a:extLst>
          </p:cNvPr>
          <p:cNvSpPr txBox="1"/>
          <p:nvPr/>
        </p:nvSpPr>
        <p:spPr>
          <a:xfrm>
            <a:off x="770562" y="914400"/>
            <a:ext cx="6332765" cy="369332"/>
          </a:xfrm>
          <a:prstGeom prst="rect">
            <a:avLst/>
          </a:prstGeom>
          <a:noFill/>
        </p:spPr>
        <p:txBody>
          <a:bodyPr wrap="square" rtlCol="0">
            <a:spAutoFit/>
          </a:bodyPr>
          <a:lstStyle/>
          <a:p>
            <a:r>
              <a:rPr lang="de-DE" dirty="0">
                <a:solidFill>
                  <a:schemeClr val="bg1"/>
                </a:solidFill>
                <a:latin typeface="Arial" panose="020B0604020202020204" pitchFamily="34" charset="0"/>
                <a:cs typeface="Arial" panose="020B0604020202020204" pitchFamily="34" charset="0"/>
              </a:rPr>
              <a:t>Die Fabelinterpretation: Von der Bildebene zur Sachebene</a:t>
            </a:r>
          </a:p>
        </p:txBody>
      </p:sp>
      <p:pic>
        <p:nvPicPr>
          <p:cNvPr id="11" name="Grafik 10" descr="Gedankenblase">
            <a:extLst>
              <a:ext uri="{FF2B5EF4-FFF2-40B4-BE49-F238E27FC236}">
                <a16:creationId xmlns:a16="http://schemas.microsoft.com/office/drawing/2014/main" id="{E1E93FD7-687B-D648-9C6E-27AE5481688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622430" y="1682262"/>
            <a:ext cx="4454770" cy="4454770"/>
          </a:xfrm>
          <a:prstGeom prst="rect">
            <a:avLst/>
          </a:prstGeom>
        </p:spPr>
      </p:pic>
      <p:pic>
        <p:nvPicPr>
          <p:cNvPr id="12" name="Grafik 11" descr="Fragezeichen">
            <a:extLst>
              <a:ext uri="{FF2B5EF4-FFF2-40B4-BE49-F238E27FC236}">
                <a16:creationId xmlns:a16="http://schemas.microsoft.com/office/drawing/2014/main" id="{154A40F5-F4C1-4D4B-AD36-65A88C38125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966473" y="2637692"/>
            <a:ext cx="1582616" cy="1582616"/>
          </a:xfrm>
          <a:prstGeom prst="rect">
            <a:avLst/>
          </a:prstGeom>
        </p:spPr>
      </p:pic>
      <p:sp>
        <p:nvSpPr>
          <p:cNvPr id="5" name="Textfeld 4">
            <a:extLst>
              <a:ext uri="{FF2B5EF4-FFF2-40B4-BE49-F238E27FC236}">
                <a16:creationId xmlns:a16="http://schemas.microsoft.com/office/drawing/2014/main" id="{8101075F-5FFF-714D-9B53-44741B99199B}"/>
              </a:ext>
            </a:extLst>
          </p:cNvPr>
          <p:cNvSpPr txBox="1"/>
          <p:nvPr/>
        </p:nvSpPr>
        <p:spPr>
          <a:xfrm>
            <a:off x="4806176" y="2732049"/>
            <a:ext cx="1550019" cy="1200329"/>
          </a:xfrm>
          <a:prstGeom prst="rect">
            <a:avLst/>
          </a:prstGeom>
          <a:noFill/>
        </p:spPr>
        <p:txBody>
          <a:bodyPr wrap="square" rtlCol="0">
            <a:spAutoFit/>
          </a:bodyPr>
          <a:lstStyle/>
          <a:p>
            <a:r>
              <a:rPr lang="de-DE" dirty="0">
                <a:solidFill>
                  <a:schemeClr val="bg1"/>
                </a:solidFill>
                <a:latin typeface="Arial" panose="020B0604020202020204" pitchFamily="34" charset="0"/>
                <a:cs typeface="Arial" panose="020B0604020202020204" pitchFamily="34" charset="0"/>
              </a:rPr>
              <a:t>Wie interpretiere ich eine Fabel?</a:t>
            </a:r>
          </a:p>
        </p:txBody>
      </p:sp>
    </p:spTree>
    <p:extLst>
      <p:ext uri="{BB962C8B-B14F-4D97-AF65-F5344CB8AC3E}">
        <p14:creationId xmlns:p14="http://schemas.microsoft.com/office/powerpoint/2010/main" val="4181332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41860186-C0B5-8644-BB0B-B5C1B616B586}"/>
              </a:ext>
            </a:extLst>
          </p:cNvPr>
          <p:cNvPicPr/>
          <p:nvPr/>
        </p:nvPicPr>
        <p:blipFill rotWithShape="1">
          <a:blip r:embed="rId3" cstate="print">
            <a:extLst>
              <a:ext uri="{28A0092B-C50C-407E-A947-70E740481C1C}">
                <a14:useLocalDpi xmlns:a14="http://schemas.microsoft.com/office/drawing/2010/main" val="0"/>
              </a:ext>
            </a:extLst>
          </a:blip>
          <a:srcRect t="32995"/>
          <a:stretch/>
        </p:blipFill>
        <p:spPr bwMode="auto">
          <a:xfrm>
            <a:off x="0" y="0"/>
            <a:ext cx="12192000" cy="2095928"/>
          </a:xfrm>
          <a:prstGeom prst="rect">
            <a:avLst/>
          </a:prstGeom>
          <a:noFill/>
          <a:ln>
            <a:noFill/>
          </a:ln>
          <a:extLst>
            <a:ext uri="{53640926-AAD7-44D8-BBD7-CCE9431645EC}">
              <a14:shadowObscured xmlns:a14="http://schemas.microsoft.com/office/drawing/2010/main"/>
            </a:ext>
          </a:extLst>
        </p:spPr>
      </p:pic>
      <p:grpSp>
        <p:nvGrpSpPr>
          <p:cNvPr id="18" name="Gruppieren 17">
            <a:extLst>
              <a:ext uri="{FF2B5EF4-FFF2-40B4-BE49-F238E27FC236}">
                <a16:creationId xmlns:a16="http://schemas.microsoft.com/office/drawing/2014/main" id="{8591AB3B-673A-4249-A4CE-8E07F1497A9C}"/>
              </a:ext>
            </a:extLst>
          </p:cNvPr>
          <p:cNvGrpSpPr/>
          <p:nvPr/>
        </p:nvGrpSpPr>
        <p:grpSpPr>
          <a:xfrm>
            <a:off x="770562" y="5976696"/>
            <a:ext cx="10096072" cy="477520"/>
            <a:chOff x="720780" y="5884549"/>
            <a:chExt cx="10096072" cy="477520"/>
          </a:xfrm>
        </p:grpSpPr>
        <p:pic>
          <p:nvPicPr>
            <p:cNvPr id="19" name="Grafik 18">
              <a:extLst>
                <a:ext uri="{FF2B5EF4-FFF2-40B4-BE49-F238E27FC236}">
                  <a16:creationId xmlns:a16="http://schemas.microsoft.com/office/drawing/2014/main" id="{E79D8147-769A-964C-8B9E-DC1B0028667C}"/>
                </a:ext>
              </a:extLst>
            </p:cNvPr>
            <p:cNvPicPr/>
            <p:nvPr/>
          </p:nvPicPr>
          <p:blipFill rotWithShape="1">
            <a:blip r:embed="rId4">
              <a:extLst>
                <a:ext uri="{28A0092B-C50C-407E-A947-70E740481C1C}">
                  <a14:useLocalDpi xmlns:a14="http://schemas.microsoft.com/office/drawing/2010/main" val="0"/>
                </a:ext>
              </a:extLst>
            </a:blip>
            <a:srcRect b="16617"/>
            <a:stretch/>
          </p:blipFill>
          <p:spPr bwMode="auto">
            <a:xfrm>
              <a:off x="720780" y="5884549"/>
              <a:ext cx="1308735" cy="477520"/>
            </a:xfrm>
            <a:prstGeom prst="rect">
              <a:avLst/>
            </a:prstGeom>
            <a:noFill/>
            <a:ln>
              <a:noFill/>
            </a:ln>
            <a:extLst>
              <a:ext uri="{53640926-AAD7-44D8-BBD7-CCE9431645EC}">
                <a14:shadowObscured xmlns:a14="http://schemas.microsoft.com/office/drawing/2010/main"/>
              </a:ext>
            </a:extLst>
          </p:spPr>
        </p:pic>
        <p:pic>
          <p:nvPicPr>
            <p:cNvPr id="20" name="Grafik 19">
              <a:extLst>
                <a:ext uri="{FF2B5EF4-FFF2-40B4-BE49-F238E27FC236}">
                  <a16:creationId xmlns:a16="http://schemas.microsoft.com/office/drawing/2014/main" id="{2A6DC0F9-6832-2B48-B895-C9CBF06EF48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7755" y="6120381"/>
              <a:ext cx="590550" cy="206375"/>
            </a:xfrm>
            <a:prstGeom prst="rect">
              <a:avLst/>
            </a:prstGeom>
            <a:noFill/>
            <a:ln>
              <a:noFill/>
            </a:ln>
          </p:spPr>
        </p:pic>
        <p:sp>
          <p:nvSpPr>
            <p:cNvPr id="21" name="Textfeld 20">
              <a:extLst>
                <a:ext uri="{FF2B5EF4-FFF2-40B4-BE49-F238E27FC236}">
                  <a16:creationId xmlns:a16="http://schemas.microsoft.com/office/drawing/2014/main" id="{5FEC2FA6-F828-054A-A6AC-665E98BA1229}"/>
                </a:ext>
              </a:extLst>
            </p:cNvPr>
            <p:cNvSpPr txBox="1"/>
            <p:nvPr/>
          </p:nvSpPr>
          <p:spPr>
            <a:xfrm>
              <a:off x="7201760" y="6085070"/>
              <a:ext cx="361509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cc-by-4.0 | </a:t>
              </a:r>
              <a:r>
                <a:rPr lang="de-DE" sz="1200" dirty="0" err="1">
                  <a:latin typeface="Arial" panose="020B0604020202020204" pitchFamily="34" charset="0"/>
                  <a:cs typeface="Arial" panose="020B0604020202020204" pitchFamily="34" charset="0"/>
                </a:rPr>
                <a:t>tabletBW</a:t>
              </a:r>
              <a:r>
                <a:rPr lang="de-DE" sz="1200" dirty="0">
                  <a:latin typeface="Arial" panose="020B0604020202020204" pitchFamily="34" charset="0"/>
                  <a:cs typeface="Arial" panose="020B0604020202020204" pitchFamily="34" charset="0"/>
                </a:rPr>
                <a:t> • 2BFS • Baden-Württemberg</a:t>
              </a:r>
              <a:endParaRPr lang="de-DE" dirty="0"/>
            </a:p>
          </p:txBody>
        </p:sp>
      </p:grpSp>
      <p:graphicFrame>
        <p:nvGraphicFramePr>
          <p:cNvPr id="2" name="Tabelle 1">
            <a:extLst>
              <a:ext uri="{FF2B5EF4-FFF2-40B4-BE49-F238E27FC236}">
                <a16:creationId xmlns:a16="http://schemas.microsoft.com/office/drawing/2014/main" id="{15D9578B-92BB-B14F-89C4-939068BF8721}"/>
              </a:ext>
            </a:extLst>
          </p:cNvPr>
          <p:cNvGraphicFramePr>
            <a:graphicFrameLocks noGrp="1"/>
          </p:cNvGraphicFramePr>
          <p:nvPr>
            <p:extLst>
              <p:ext uri="{D42A27DB-BD31-4B8C-83A1-F6EECF244321}">
                <p14:modId xmlns:p14="http://schemas.microsoft.com/office/powerpoint/2010/main" val="333284436"/>
              </p:ext>
            </p:extLst>
          </p:nvPr>
        </p:nvGraphicFramePr>
        <p:xfrm>
          <a:off x="630621" y="2254468"/>
          <a:ext cx="10777077" cy="3722227"/>
        </p:xfrm>
        <a:graphic>
          <a:graphicData uri="http://schemas.openxmlformats.org/drawingml/2006/table">
            <a:tbl>
              <a:tblPr/>
              <a:tblGrid>
                <a:gridCol w="3284702">
                  <a:extLst>
                    <a:ext uri="{9D8B030D-6E8A-4147-A177-3AD203B41FA5}">
                      <a16:colId xmlns:a16="http://schemas.microsoft.com/office/drawing/2014/main" val="2292044981"/>
                    </a:ext>
                  </a:extLst>
                </a:gridCol>
                <a:gridCol w="3420432">
                  <a:extLst>
                    <a:ext uri="{9D8B030D-6E8A-4147-A177-3AD203B41FA5}">
                      <a16:colId xmlns:a16="http://schemas.microsoft.com/office/drawing/2014/main" val="2073921620"/>
                    </a:ext>
                  </a:extLst>
                </a:gridCol>
                <a:gridCol w="4071943">
                  <a:extLst>
                    <a:ext uri="{9D8B030D-6E8A-4147-A177-3AD203B41FA5}">
                      <a16:colId xmlns:a16="http://schemas.microsoft.com/office/drawing/2014/main" val="3869776346"/>
                    </a:ext>
                  </a:extLst>
                </a:gridCol>
              </a:tblGrid>
              <a:tr h="222590">
                <a:tc>
                  <a:txBody>
                    <a:bodyPr/>
                    <a:lstStyle/>
                    <a:p>
                      <a:pPr algn="ctr"/>
                      <a:r>
                        <a:rPr lang="de-DE" sz="1100" b="1" dirty="0">
                          <a:solidFill>
                            <a:srgbClr val="000000"/>
                          </a:solidFill>
                          <a:effectLst/>
                          <a:latin typeface="Arial" panose="020B0604020202020204" pitchFamily="34" charset="0"/>
                          <a:cs typeface="Arial" panose="020B0604020202020204" pitchFamily="34" charset="0"/>
                        </a:rPr>
                        <a:t>Bildebene</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gridSpan="2">
                  <a:txBody>
                    <a:bodyPr/>
                    <a:lstStyle/>
                    <a:p>
                      <a:pPr algn="ctr"/>
                      <a:r>
                        <a:rPr lang="de-DE" sz="1100" b="1" dirty="0">
                          <a:solidFill>
                            <a:srgbClr val="000000"/>
                          </a:solidFill>
                          <a:effectLst/>
                          <a:latin typeface="Arial" panose="020B0604020202020204" pitchFamily="34" charset="0"/>
                          <a:cs typeface="Arial" panose="020B0604020202020204" pitchFamily="34" charset="0"/>
                        </a:rPr>
                        <a:t>Sachebene</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hMerge="1">
                  <a:txBody>
                    <a:bodyPr/>
                    <a:lstStyle/>
                    <a:p>
                      <a:endParaRPr lang="de-DE"/>
                    </a:p>
                  </a:txBody>
                  <a:tcPr>
                    <a:lnL w="9525"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742386449"/>
                  </a:ext>
                </a:extLst>
              </a:tr>
              <a:tr h="317845">
                <a:tc>
                  <a:txBody>
                    <a:bodyPr/>
                    <a:lstStyle/>
                    <a:p>
                      <a:pPr algn="ctr"/>
                      <a:r>
                        <a:rPr lang="de-DE" sz="1100" b="1" dirty="0">
                          <a:solidFill>
                            <a:srgbClr val="000000"/>
                          </a:solidFill>
                          <a:effectLst/>
                          <a:latin typeface="Arial" panose="020B0604020202020204" pitchFamily="34" charset="0"/>
                          <a:cs typeface="Arial" panose="020B0604020202020204" pitchFamily="34" charset="0"/>
                        </a:rPr>
                        <a:t>Inhalt Fabeltext</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b="1">
                          <a:solidFill>
                            <a:srgbClr val="000000"/>
                          </a:solidFill>
                          <a:effectLst/>
                          <a:latin typeface="Arial" panose="020B0604020202020204" pitchFamily="34" charset="0"/>
                          <a:cs typeface="Arial" panose="020B0604020202020204" pitchFamily="34" charset="0"/>
                        </a:rPr>
                        <a:t>Aussage</a:t>
                      </a:r>
                      <a:endParaRPr lang="de-DE" sz="110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b="1" dirty="0">
                          <a:solidFill>
                            <a:srgbClr val="000000"/>
                          </a:solidFill>
                          <a:effectLst/>
                          <a:latin typeface="Arial" panose="020B0604020202020204" pitchFamily="34" charset="0"/>
                          <a:cs typeface="Arial" panose="020B0604020202020204" pitchFamily="34" charset="0"/>
                        </a:rPr>
                        <a:t>Übertrag auf heute </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911951912"/>
                  </a:ext>
                </a:extLst>
              </a:tr>
              <a:tr h="920076">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Esel bitten Göttervater Zeus um Hilfe. Sie wollten den Menschen dienen, aber nicht von ihnen geschlagen werden.</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67040379"/>
                  </a:ext>
                </a:extLst>
              </a:tr>
              <a:tr h="1582532">
                <a:tc>
                  <a:txBody>
                    <a:bodyPr/>
                    <a:lstStyle/>
                    <a:p>
                      <a:pPr algn="ctr"/>
                      <a:r>
                        <a:rPr lang="de-DE" sz="1100" dirty="0">
                          <a:solidFill>
                            <a:srgbClr val="000000"/>
                          </a:solidFill>
                          <a:effectLst/>
                          <a:latin typeface="Arial" panose="020B0604020202020204" pitchFamily="34" charset="0"/>
                          <a:cs typeface="Arial" panose="020B0604020202020204" pitchFamily="34" charset="0"/>
                        </a:rPr>
                        <a:t>Zeus gibt den Eseln recht, verspricht ihnen eine dickere Haut, um die Schläge weniger zu spüren. </a:t>
                      </a:r>
                    </a:p>
                    <a:p>
                      <a:pPr algn="ctr"/>
                      <a:r>
                        <a:rPr lang="de-DE" sz="1100" dirty="0">
                          <a:solidFill>
                            <a:srgbClr val="000000"/>
                          </a:solidFill>
                          <a:effectLst/>
                          <a:latin typeface="Arial" panose="020B0604020202020204" pitchFamily="34" charset="0"/>
                          <a:cs typeface="Arial" panose="020B0604020202020204" pitchFamily="34" charset="0"/>
                        </a:rPr>
                        <a:t>Er sagt aber auch, der könne die Menschen nicht vom Schlagen abhalten, denn sie glaubten, die Langsamkeit sei Faulheit.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92628324"/>
                  </a:ext>
                </a:extLst>
              </a:tr>
              <a:tr h="679184">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Esel verlassen Zeus lobend wegen seiner Wohltätigkeit.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40427079"/>
                  </a:ext>
                </a:extLst>
              </a:tr>
            </a:tbl>
          </a:graphicData>
        </a:graphic>
      </p:graphicFrame>
      <p:sp>
        <p:nvSpPr>
          <p:cNvPr id="12" name="Textfeld 11">
            <a:extLst>
              <a:ext uri="{FF2B5EF4-FFF2-40B4-BE49-F238E27FC236}">
                <a16:creationId xmlns:a16="http://schemas.microsoft.com/office/drawing/2014/main" id="{EC8D4A87-E9FB-3344-ABB4-64F23000589D}"/>
              </a:ext>
            </a:extLst>
          </p:cNvPr>
          <p:cNvSpPr txBox="1"/>
          <p:nvPr/>
        </p:nvSpPr>
        <p:spPr>
          <a:xfrm>
            <a:off x="770562" y="914400"/>
            <a:ext cx="6332765" cy="369332"/>
          </a:xfrm>
          <a:prstGeom prst="rect">
            <a:avLst/>
          </a:prstGeom>
          <a:noFill/>
        </p:spPr>
        <p:txBody>
          <a:bodyPr wrap="square" rtlCol="0">
            <a:spAutoFit/>
          </a:bodyPr>
          <a:lstStyle/>
          <a:p>
            <a:r>
              <a:rPr lang="de-DE" dirty="0">
                <a:solidFill>
                  <a:schemeClr val="bg1"/>
                </a:solidFill>
                <a:latin typeface="Arial" panose="020B0604020202020204" pitchFamily="34" charset="0"/>
                <a:cs typeface="Arial" panose="020B0604020202020204" pitchFamily="34" charset="0"/>
              </a:rPr>
              <a:t>Die Fabelinterpretation: Von der Bildebene zur Sachebene</a:t>
            </a:r>
          </a:p>
        </p:txBody>
      </p:sp>
      <p:sp>
        <p:nvSpPr>
          <p:cNvPr id="13" name="Rechteck 12">
            <a:extLst>
              <a:ext uri="{FF2B5EF4-FFF2-40B4-BE49-F238E27FC236}">
                <a16:creationId xmlns:a16="http://schemas.microsoft.com/office/drawing/2014/main" id="{DB8DB4AA-D89C-6149-AB16-26FCEFF6AF1B}"/>
              </a:ext>
            </a:extLst>
          </p:cNvPr>
          <p:cNvSpPr/>
          <p:nvPr/>
        </p:nvSpPr>
        <p:spPr>
          <a:xfrm>
            <a:off x="670525" y="2843560"/>
            <a:ext cx="3187797" cy="713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Rechteck 13">
            <a:extLst>
              <a:ext uri="{FF2B5EF4-FFF2-40B4-BE49-F238E27FC236}">
                <a16:creationId xmlns:a16="http://schemas.microsoft.com/office/drawing/2014/main" id="{E04A3A75-61C4-BC4A-BC40-E597975608E4}"/>
              </a:ext>
            </a:extLst>
          </p:cNvPr>
          <p:cNvSpPr/>
          <p:nvPr/>
        </p:nvSpPr>
        <p:spPr>
          <a:xfrm>
            <a:off x="677023" y="3923676"/>
            <a:ext cx="3191046" cy="1063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5" name="Rechteck 14">
            <a:extLst>
              <a:ext uri="{FF2B5EF4-FFF2-40B4-BE49-F238E27FC236}">
                <a16:creationId xmlns:a16="http://schemas.microsoft.com/office/drawing/2014/main" id="{426B40D3-48B1-1D43-8AAB-CE33AF7ED476}"/>
              </a:ext>
            </a:extLst>
          </p:cNvPr>
          <p:cNvSpPr/>
          <p:nvPr/>
        </p:nvSpPr>
        <p:spPr>
          <a:xfrm>
            <a:off x="677023" y="5353399"/>
            <a:ext cx="3187797" cy="5528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23388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13"/>
                                        </p:tgtEl>
                                      </p:cBhvr>
                                    </p:animEffect>
                                    <p:set>
                                      <p:cBhvr>
                                        <p:cTn id="7" dur="1" fill="hold">
                                          <p:stCondLst>
                                            <p:cond delay="499"/>
                                          </p:stCondLst>
                                        </p:cTn>
                                        <p:tgtEl>
                                          <p:spTgt spid="1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14"/>
                                        </p:tgtEl>
                                      </p:cBhvr>
                                    </p:animEffect>
                                    <p:set>
                                      <p:cBhvr>
                                        <p:cTn id="12" dur="1" fill="hold">
                                          <p:stCondLst>
                                            <p:cond delay="499"/>
                                          </p:stCondLst>
                                        </p:cTn>
                                        <p:tgtEl>
                                          <p:spTgt spid="1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0" nodeType="clickEffect">
                                  <p:stCondLst>
                                    <p:cond delay="0"/>
                                  </p:stCondLst>
                                  <p:childTnLst>
                                    <p:animEffect transition="out" filter="blinds(horizontal)">
                                      <p:cBhvr>
                                        <p:cTn id="16" dur="500"/>
                                        <p:tgtEl>
                                          <p:spTgt spid="15"/>
                                        </p:tgtEl>
                                      </p:cBhvr>
                                    </p:animEffect>
                                    <p:set>
                                      <p:cBhvr>
                                        <p:cTn id="17" dur="1" fill="hold">
                                          <p:stCondLst>
                                            <p:cond delay="499"/>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41860186-C0B5-8644-BB0B-B5C1B616B586}"/>
              </a:ext>
            </a:extLst>
          </p:cNvPr>
          <p:cNvPicPr/>
          <p:nvPr/>
        </p:nvPicPr>
        <p:blipFill rotWithShape="1">
          <a:blip r:embed="rId3" cstate="print">
            <a:extLst>
              <a:ext uri="{28A0092B-C50C-407E-A947-70E740481C1C}">
                <a14:useLocalDpi xmlns:a14="http://schemas.microsoft.com/office/drawing/2010/main" val="0"/>
              </a:ext>
            </a:extLst>
          </a:blip>
          <a:srcRect t="32995"/>
          <a:stretch/>
        </p:blipFill>
        <p:spPr bwMode="auto">
          <a:xfrm>
            <a:off x="0" y="0"/>
            <a:ext cx="12192000" cy="2095928"/>
          </a:xfrm>
          <a:prstGeom prst="rect">
            <a:avLst/>
          </a:prstGeom>
          <a:noFill/>
          <a:ln>
            <a:noFill/>
          </a:ln>
          <a:extLst>
            <a:ext uri="{53640926-AAD7-44D8-BBD7-CCE9431645EC}">
              <a14:shadowObscured xmlns:a14="http://schemas.microsoft.com/office/drawing/2010/main"/>
            </a:ext>
          </a:extLst>
        </p:spPr>
      </p:pic>
      <p:grpSp>
        <p:nvGrpSpPr>
          <p:cNvPr id="18" name="Gruppieren 17">
            <a:extLst>
              <a:ext uri="{FF2B5EF4-FFF2-40B4-BE49-F238E27FC236}">
                <a16:creationId xmlns:a16="http://schemas.microsoft.com/office/drawing/2014/main" id="{8591AB3B-673A-4249-A4CE-8E07F1497A9C}"/>
              </a:ext>
            </a:extLst>
          </p:cNvPr>
          <p:cNvGrpSpPr/>
          <p:nvPr/>
        </p:nvGrpSpPr>
        <p:grpSpPr>
          <a:xfrm>
            <a:off x="770562" y="5976696"/>
            <a:ext cx="10096072" cy="477520"/>
            <a:chOff x="720780" y="5884549"/>
            <a:chExt cx="10096072" cy="477520"/>
          </a:xfrm>
        </p:grpSpPr>
        <p:pic>
          <p:nvPicPr>
            <p:cNvPr id="19" name="Grafik 18">
              <a:extLst>
                <a:ext uri="{FF2B5EF4-FFF2-40B4-BE49-F238E27FC236}">
                  <a16:creationId xmlns:a16="http://schemas.microsoft.com/office/drawing/2014/main" id="{E79D8147-769A-964C-8B9E-DC1B0028667C}"/>
                </a:ext>
              </a:extLst>
            </p:cNvPr>
            <p:cNvPicPr/>
            <p:nvPr/>
          </p:nvPicPr>
          <p:blipFill rotWithShape="1">
            <a:blip r:embed="rId4">
              <a:extLst>
                <a:ext uri="{28A0092B-C50C-407E-A947-70E740481C1C}">
                  <a14:useLocalDpi xmlns:a14="http://schemas.microsoft.com/office/drawing/2010/main" val="0"/>
                </a:ext>
              </a:extLst>
            </a:blip>
            <a:srcRect b="16617"/>
            <a:stretch/>
          </p:blipFill>
          <p:spPr bwMode="auto">
            <a:xfrm>
              <a:off x="720780" y="5884549"/>
              <a:ext cx="1308735" cy="477520"/>
            </a:xfrm>
            <a:prstGeom prst="rect">
              <a:avLst/>
            </a:prstGeom>
            <a:noFill/>
            <a:ln>
              <a:noFill/>
            </a:ln>
            <a:extLst>
              <a:ext uri="{53640926-AAD7-44D8-BBD7-CCE9431645EC}">
                <a14:shadowObscured xmlns:a14="http://schemas.microsoft.com/office/drawing/2010/main"/>
              </a:ext>
            </a:extLst>
          </p:spPr>
        </p:pic>
        <p:pic>
          <p:nvPicPr>
            <p:cNvPr id="20" name="Grafik 19">
              <a:extLst>
                <a:ext uri="{FF2B5EF4-FFF2-40B4-BE49-F238E27FC236}">
                  <a16:creationId xmlns:a16="http://schemas.microsoft.com/office/drawing/2014/main" id="{2A6DC0F9-6832-2B48-B895-C9CBF06EF48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7755" y="6120381"/>
              <a:ext cx="590550" cy="206375"/>
            </a:xfrm>
            <a:prstGeom prst="rect">
              <a:avLst/>
            </a:prstGeom>
            <a:noFill/>
            <a:ln>
              <a:noFill/>
            </a:ln>
          </p:spPr>
        </p:pic>
        <p:sp>
          <p:nvSpPr>
            <p:cNvPr id="21" name="Textfeld 20">
              <a:extLst>
                <a:ext uri="{FF2B5EF4-FFF2-40B4-BE49-F238E27FC236}">
                  <a16:creationId xmlns:a16="http://schemas.microsoft.com/office/drawing/2014/main" id="{5FEC2FA6-F828-054A-A6AC-665E98BA1229}"/>
                </a:ext>
              </a:extLst>
            </p:cNvPr>
            <p:cNvSpPr txBox="1"/>
            <p:nvPr/>
          </p:nvSpPr>
          <p:spPr>
            <a:xfrm>
              <a:off x="7201760" y="6085070"/>
              <a:ext cx="361509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cc-by-4.0 | </a:t>
              </a:r>
              <a:r>
                <a:rPr lang="de-DE" sz="1200" dirty="0" err="1">
                  <a:latin typeface="Arial" panose="020B0604020202020204" pitchFamily="34" charset="0"/>
                  <a:cs typeface="Arial" panose="020B0604020202020204" pitchFamily="34" charset="0"/>
                </a:rPr>
                <a:t>tabletBW</a:t>
              </a:r>
              <a:r>
                <a:rPr lang="de-DE" sz="1200" dirty="0">
                  <a:latin typeface="Arial" panose="020B0604020202020204" pitchFamily="34" charset="0"/>
                  <a:cs typeface="Arial" panose="020B0604020202020204" pitchFamily="34" charset="0"/>
                </a:rPr>
                <a:t> • 2BFS • Baden-Württemberg</a:t>
              </a:r>
              <a:endParaRPr lang="de-DE" dirty="0"/>
            </a:p>
          </p:txBody>
        </p:sp>
      </p:grpSp>
      <p:sp>
        <p:nvSpPr>
          <p:cNvPr id="16" name="Textfeld 15">
            <a:extLst>
              <a:ext uri="{FF2B5EF4-FFF2-40B4-BE49-F238E27FC236}">
                <a16:creationId xmlns:a16="http://schemas.microsoft.com/office/drawing/2014/main" id="{14E94CAC-093C-994B-B352-FF05108A0069}"/>
              </a:ext>
            </a:extLst>
          </p:cNvPr>
          <p:cNvSpPr txBox="1"/>
          <p:nvPr/>
        </p:nvSpPr>
        <p:spPr>
          <a:xfrm>
            <a:off x="770562" y="914400"/>
            <a:ext cx="6332765" cy="369332"/>
          </a:xfrm>
          <a:prstGeom prst="rect">
            <a:avLst/>
          </a:prstGeom>
          <a:noFill/>
        </p:spPr>
        <p:txBody>
          <a:bodyPr wrap="square" rtlCol="0">
            <a:spAutoFit/>
          </a:bodyPr>
          <a:lstStyle/>
          <a:p>
            <a:r>
              <a:rPr lang="de-DE" dirty="0">
                <a:solidFill>
                  <a:schemeClr val="bg1"/>
                </a:solidFill>
                <a:latin typeface="Arial" panose="020B0604020202020204" pitchFamily="34" charset="0"/>
                <a:cs typeface="Arial" panose="020B0604020202020204" pitchFamily="34" charset="0"/>
              </a:rPr>
              <a:t>Die Fabelinterpretation: Von der Bildebene zur Sachebene</a:t>
            </a:r>
          </a:p>
        </p:txBody>
      </p:sp>
      <p:sp>
        <p:nvSpPr>
          <p:cNvPr id="5" name="Rectangle 2">
            <a:extLst>
              <a:ext uri="{FF2B5EF4-FFF2-40B4-BE49-F238E27FC236}">
                <a16:creationId xmlns:a16="http://schemas.microsoft.com/office/drawing/2014/main" id="{ECA234C9-EE65-9F4C-959E-B1D8F8B4BFBB}"/>
              </a:ext>
            </a:extLst>
          </p:cNvPr>
          <p:cNvSpPr>
            <a:spLocks noChangeArrowheads="1"/>
          </p:cNvSpPr>
          <p:nvPr/>
        </p:nvSpPr>
        <p:spPr bwMode="auto">
          <a:xfrm>
            <a:off x="4025590" y="2429313"/>
            <a:ext cx="7945100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DE"/>
          </a:p>
        </p:txBody>
      </p:sp>
      <p:pic>
        <p:nvPicPr>
          <p:cNvPr id="5121" name="Grafik 9">
            <a:extLst>
              <a:ext uri="{FF2B5EF4-FFF2-40B4-BE49-F238E27FC236}">
                <a16:creationId xmlns:a16="http://schemas.microsoft.com/office/drawing/2014/main" id="{CEC38B44-82F5-A349-9CC5-4B268106540D}"/>
              </a:ext>
            </a:extLst>
          </p:cNvPr>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5776333" y="2339702"/>
            <a:ext cx="3393220" cy="3393220"/>
          </a:xfrm>
          <a:prstGeom prst="rect">
            <a:avLst/>
          </a:prstGeom>
          <a:noFill/>
          <a:extLst>
            <a:ext uri="{909E8E84-426E-40DD-AFC4-6F175D3DCCD1}">
              <a14:hiddenFill xmlns:a14="http://schemas.microsoft.com/office/drawing/2010/main">
                <a:solidFill>
                  <a:srgbClr val="FFFFFF"/>
                </a:solidFill>
              </a14:hiddenFill>
            </a:ext>
          </a:extLst>
        </p:spPr>
      </p:pic>
      <p:sp>
        <p:nvSpPr>
          <p:cNvPr id="24" name="Textfeld 23">
            <a:extLst>
              <a:ext uri="{FF2B5EF4-FFF2-40B4-BE49-F238E27FC236}">
                <a16:creationId xmlns:a16="http://schemas.microsoft.com/office/drawing/2014/main" id="{B25A1859-BBDC-614F-9014-9395F7D0EB09}"/>
              </a:ext>
            </a:extLst>
          </p:cNvPr>
          <p:cNvSpPr txBox="1"/>
          <p:nvPr/>
        </p:nvSpPr>
        <p:spPr>
          <a:xfrm>
            <a:off x="1424929" y="2339702"/>
            <a:ext cx="3122341" cy="923330"/>
          </a:xfrm>
          <a:prstGeom prst="rect">
            <a:avLst/>
          </a:prstGeom>
          <a:noFill/>
        </p:spPr>
        <p:txBody>
          <a:bodyPr wrap="square" rtlCol="0">
            <a:spAutoFit/>
          </a:bodyPr>
          <a:lstStyle/>
          <a:p>
            <a:r>
              <a:rPr lang="de-DE" dirty="0">
                <a:solidFill>
                  <a:srgbClr val="C00000"/>
                </a:solidFill>
                <a:latin typeface="Arial" panose="020B0604020202020204" pitchFamily="34" charset="0"/>
                <a:cs typeface="Arial" panose="020B0604020202020204" pitchFamily="34" charset="0"/>
              </a:rPr>
              <a:t>Was hilft, um von der Bild- auf die Sachebene zu gelangen? </a:t>
            </a:r>
          </a:p>
        </p:txBody>
      </p:sp>
      <p:sp>
        <p:nvSpPr>
          <p:cNvPr id="25" name="Textfeld 24">
            <a:extLst>
              <a:ext uri="{FF2B5EF4-FFF2-40B4-BE49-F238E27FC236}">
                <a16:creationId xmlns:a16="http://schemas.microsoft.com/office/drawing/2014/main" id="{83DFA548-B8A3-F64A-A654-92DFF4BD7B5E}"/>
              </a:ext>
            </a:extLst>
          </p:cNvPr>
          <p:cNvSpPr txBox="1"/>
          <p:nvPr/>
        </p:nvSpPr>
        <p:spPr>
          <a:xfrm>
            <a:off x="1424928" y="4510093"/>
            <a:ext cx="3122341" cy="369332"/>
          </a:xfrm>
          <a:prstGeom prst="rect">
            <a:avLst/>
          </a:prstGeom>
          <a:noFill/>
        </p:spPr>
        <p:txBody>
          <a:bodyPr wrap="square" rtlCol="0">
            <a:spAutoFit/>
          </a:bodyPr>
          <a:lstStyle/>
          <a:p>
            <a:r>
              <a:rPr lang="de-DE" dirty="0">
                <a:solidFill>
                  <a:srgbClr val="C00000"/>
                </a:solidFill>
                <a:latin typeface="Arial" panose="020B0604020202020204" pitchFamily="34" charset="0"/>
                <a:cs typeface="Arial" panose="020B0604020202020204" pitchFamily="34" charset="0"/>
              </a:rPr>
              <a:t>Starten wir bei den Figuren:</a:t>
            </a:r>
          </a:p>
        </p:txBody>
      </p:sp>
    </p:spTree>
    <p:extLst>
      <p:ext uri="{BB962C8B-B14F-4D97-AF65-F5344CB8AC3E}">
        <p14:creationId xmlns:p14="http://schemas.microsoft.com/office/powerpoint/2010/main" val="225610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1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41860186-C0B5-8644-BB0B-B5C1B616B586}"/>
              </a:ext>
            </a:extLst>
          </p:cNvPr>
          <p:cNvPicPr/>
          <p:nvPr/>
        </p:nvPicPr>
        <p:blipFill rotWithShape="1">
          <a:blip r:embed="rId3" cstate="print">
            <a:extLst>
              <a:ext uri="{28A0092B-C50C-407E-A947-70E740481C1C}">
                <a14:useLocalDpi xmlns:a14="http://schemas.microsoft.com/office/drawing/2010/main" val="0"/>
              </a:ext>
            </a:extLst>
          </a:blip>
          <a:srcRect t="32995"/>
          <a:stretch/>
        </p:blipFill>
        <p:spPr bwMode="auto">
          <a:xfrm>
            <a:off x="0" y="0"/>
            <a:ext cx="12192000" cy="2095928"/>
          </a:xfrm>
          <a:prstGeom prst="rect">
            <a:avLst/>
          </a:prstGeom>
          <a:noFill/>
          <a:ln>
            <a:noFill/>
          </a:ln>
          <a:extLst>
            <a:ext uri="{53640926-AAD7-44D8-BBD7-CCE9431645EC}">
              <a14:shadowObscured xmlns:a14="http://schemas.microsoft.com/office/drawing/2010/main"/>
            </a:ext>
          </a:extLst>
        </p:spPr>
      </p:pic>
      <p:grpSp>
        <p:nvGrpSpPr>
          <p:cNvPr id="18" name="Gruppieren 17">
            <a:extLst>
              <a:ext uri="{FF2B5EF4-FFF2-40B4-BE49-F238E27FC236}">
                <a16:creationId xmlns:a16="http://schemas.microsoft.com/office/drawing/2014/main" id="{8591AB3B-673A-4249-A4CE-8E07F1497A9C}"/>
              </a:ext>
            </a:extLst>
          </p:cNvPr>
          <p:cNvGrpSpPr/>
          <p:nvPr/>
        </p:nvGrpSpPr>
        <p:grpSpPr>
          <a:xfrm>
            <a:off x="770562" y="5976696"/>
            <a:ext cx="10096072" cy="477520"/>
            <a:chOff x="720780" y="5884549"/>
            <a:chExt cx="10096072" cy="477520"/>
          </a:xfrm>
        </p:grpSpPr>
        <p:pic>
          <p:nvPicPr>
            <p:cNvPr id="19" name="Grafik 18">
              <a:extLst>
                <a:ext uri="{FF2B5EF4-FFF2-40B4-BE49-F238E27FC236}">
                  <a16:creationId xmlns:a16="http://schemas.microsoft.com/office/drawing/2014/main" id="{E79D8147-769A-964C-8B9E-DC1B0028667C}"/>
                </a:ext>
              </a:extLst>
            </p:cNvPr>
            <p:cNvPicPr/>
            <p:nvPr/>
          </p:nvPicPr>
          <p:blipFill rotWithShape="1">
            <a:blip r:embed="rId4">
              <a:extLst>
                <a:ext uri="{28A0092B-C50C-407E-A947-70E740481C1C}">
                  <a14:useLocalDpi xmlns:a14="http://schemas.microsoft.com/office/drawing/2010/main" val="0"/>
                </a:ext>
              </a:extLst>
            </a:blip>
            <a:srcRect b="16617"/>
            <a:stretch/>
          </p:blipFill>
          <p:spPr bwMode="auto">
            <a:xfrm>
              <a:off x="720780" y="5884549"/>
              <a:ext cx="1308735" cy="477520"/>
            </a:xfrm>
            <a:prstGeom prst="rect">
              <a:avLst/>
            </a:prstGeom>
            <a:noFill/>
            <a:ln>
              <a:noFill/>
            </a:ln>
            <a:extLst>
              <a:ext uri="{53640926-AAD7-44D8-BBD7-CCE9431645EC}">
                <a14:shadowObscured xmlns:a14="http://schemas.microsoft.com/office/drawing/2010/main"/>
              </a:ext>
            </a:extLst>
          </p:spPr>
        </p:pic>
        <p:pic>
          <p:nvPicPr>
            <p:cNvPr id="20" name="Grafik 19">
              <a:extLst>
                <a:ext uri="{FF2B5EF4-FFF2-40B4-BE49-F238E27FC236}">
                  <a16:creationId xmlns:a16="http://schemas.microsoft.com/office/drawing/2014/main" id="{2A6DC0F9-6832-2B48-B895-C9CBF06EF48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7755" y="6120381"/>
              <a:ext cx="590550" cy="206375"/>
            </a:xfrm>
            <a:prstGeom prst="rect">
              <a:avLst/>
            </a:prstGeom>
            <a:noFill/>
            <a:ln>
              <a:noFill/>
            </a:ln>
          </p:spPr>
        </p:pic>
        <p:sp>
          <p:nvSpPr>
            <p:cNvPr id="21" name="Textfeld 20">
              <a:extLst>
                <a:ext uri="{FF2B5EF4-FFF2-40B4-BE49-F238E27FC236}">
                  <a16:creationId xmlns:a16="http://schemas.microsoft.com/office/drawing/2014/main" id="{5FEC2FA6-F828-054A-A6AC-665E98BA1229}"/>
                </a:ext>
              </a:extLst>
            </p:cNvPr>
            <p:cNvSpPr txBox="1"/>
            <p:nvPr/>
          </p:nvSpPr>
          <p:spPr>
            <a:xfrm>
              <a:off x="7201760" y="6085070"/>
              <a:ext cx="361509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cc-by-4.0 | </a:t>
              </a:r>
              <a:r>
                <a:rPr lang="de-DE" sz="1200" dirty="0" err="1">
                  <a:latin typeface="Arial" panose="020B0604020202020204" pitchFamily="34" charset="0"/>
                  <a:cs typeface="Arial" panose="020B0604020202020204" pitchFamily="34" charset="0"/>
                </a:rPr>
                <a:t>tabletBW</a:t>
              </a:r>
              <a:r>
                <a:rPr lang="de-DE" sz="1200" dirty="0">
                  <a:latin typeface="Arial" panose="020B0604020202020204" pitchFamily="34" charset="0"/>
                  <a:cs typeface="Arial" panose="020B0604020202020204" pitchFamily="34" charset="0"/>
                </a:rPr>
                <a:t> • 2BFS • Baden-Württemberg</a:t>
              </a:r>
              <a:endParaRPr lang="de-DE" dirty="0"/>
            </a:p>
          </p:txBody>
        </p:sp>
      </p:grpSp>
      <p:graphicFrame>
        <p:nvGraphicFramePr>
          <p:cNvPr id="2" name="Tabelle 1">
            <a:extLst>
              <a:ext uri="{FF2B5EF4-FFF2-40B4-BE49-F238E27FC236}">
                <a16:creationId xmlns:a16="http://schemas.microsoft.com/office/drawing/2014/main" id="{15D9578B-92BB-B14F-89C4-939068BF8721}"/>
              </a:ext>
            </a:extLst>
          </p:cNvPr>
          <p:cNvGraphicFramePr>
            <a:graphicFrameLocks noGrp="1"/>
          </p:cNvGraphicFramePr>
          <p:nvPr>
            <p:extLst>
              <p:ext uri="{D42A27DB-BD31-4B8C-83A1-F6EECF244321}">
                <p14:modId xmlns:p14="http://schemas.microsoft.com/office/powerpoint/2010/main" val="1006705211"/>
              </p:ext>
            </p:extLst>
          </p:nvPr>
        </p:nvGraphicFramePr>
        <p:xfrm>
          <a:off x="630621" y="2254468"/>
          <a:ext cx="10777077" cy="3722227"/>
        </p:xfrm>
        <a:graphic>
          <a:graphicData uri="http://schemas.openxmlformats.org/drawingml/2006/table">
            <a:tbl>
              <a:tblPr/>
              <a:tblGrid>
                <a:gridCol w="3284702">
                  <a:extLst>
                    <a:ext uri="{9D8B030D-6E8A-4147-A177-3AD203B41FA5}">
                      <a16:colId xmlns:a16="http://schemas.microsoft.com/office/drawing/2014/main" val="2292044981"/>
                    </a:ext>
                  </a:extLst>
                </a:gridCol>
                <a:gridCol w="3420432">
                  <a:extLst>
                    <a:ext uri="{9D8B030D-6E8A-4147-A177-3AD203B41FA5}">
                      <a16:colId xmlns:a16="http://schemas.microsoft.com/office/drawing/2014/main" val="2073921620"/>
                    </a:ext>
                  </a:extLst>
                </a:gridCol>
                <a:gridCol w="4071943">
                  <a:extLst>
                    <a:ext uri="{9D8B030D-6E8A-4147-A177-3AD203B41FA5}">
                      <a16:colId xmlns:a16="http://schemas.microsoft.com/office/drawing/2014/main" val="3869776346"/>
                    </a:ext>
                  </a:extLst>
                </a:gridCol>
              </a:tblGrid>
              <a:tr h="222590">
                <a:tc>
                  <a:txBody>
                    <a:bodyPr/>
                    <a:lstStyle/>
                    <a:p>
                      <a:pPr algn="ctr"/>
                      <a:r>
                        <a:rPr lang="de-DE" sz="1100" b="1" dirty="0">
                          <a:solidFill>
                            <a:srgbClr val="000000"/>
                          </a:solidFill>
                          <a:effectLst/>
                          <a:latin typeface="Arial" panose="020B0604020202020204" pitchFamily="34" charset="0"/>
                          <a:cs typeface="Arial" panose="020B0604020202020204" pitchFamily="34" charset="0"/>
                        </a:rPr>
                        <a:t>Bildebene</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gridSpan="2">
                  <a:txBody>
                    <a:bodyPr/>
                    <a:lstStyle/>
                    <a:p>
                      <a:pPr algn="ctr"/>
                      <a:r>
                        <a:rPr lang="de-DE" sz="1100" b="1" dirty="0">
                          <a:solidFill>
                            <a:srgbClr val="000000"/>
                          </a:solidFill>
                          <a:effectLst/>
                          <a:latin typeface="Arial" panose="020B0604020202020204" pitchFamily="34" charset="0"/>
                          <a:cs typeface="Arial" panose="020B0604020202020204" pitchFamily="34" charset="0"/>
                        </a:rPr>
                        <a:t>Sachebene</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hMerge="1">
                  <a:txBody>
                    <a:bodyPr/>
                    <a:lstStyle/>
                    <a:p>
                      <a:endParaRPr lang="de-DE"/>
                    </a:p>
                  </a:txBody>
                  <a:tcPr>
                    <a:lnL w="9525"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742386449"/>
                  </a:ext>
                </a:extLst>
              </a:tr>
              <a:tr h="317845">
                <a:tc>
                  <a:txBody>
                    <a:bodyPr/>
                    <a:lstStyle/>
                    <a:p>
                      <a:pPr algn="ctr"/>
                      <a:r>
                        <a:rPr lang="de-DE" sz="1100" b="1" dirty="0">
                          <a:solidFill>
                            <a:srgbClr val="000000"/>
                          </a:solidFill>
                          <a:effectLst/>
                          <a:latin typeface="Arial" panose="020B0604020202020204" pitchFamily="34" charset="0"/>
                          <a:cs typeface="Arial" panose="020B0604020202020204" pitchFamily="34" charset="0"/>
                        </a:rPr>
                        <a:t>Inhalt Fabeltext</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b="1">
                          <a:solidFill>
                            <a:srgbClr val="000000"/>
                          </a:solidFill>
                          <a:effectLst/>
                          <a:latin typeface="Arial" panose="020B0604020202020204" pitchFamily="34" charset="0"/>
                          <a:cs typeface="Arial" panose="020B0604020202020204" pitchFamily="34" charset="0"/>
                        </a:rPr>
                        <a:t>Aussage</a:t>
                      </a:r>
                      <a:endParaRPr lang="de-DE" sz="110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b="1">
                          <a:solidFill>
                            <a:srgbClr val="000000"/>
                          </a:solidFill>
                          <a:effectLst/>
                          <a:latin typeface="Arial" panose="020B0604020202020204" pitchFamily="34" charset="0"/>
                          <a:cs typeface="Arial" panose="020B0604020202020204" pitchFamily="34" charset="0"/>
                        </a:rPr>
                        <a:t>Übertrag auf heute 2</a:t>
                      </a:r>
                      <a:endParaRPr lang="de-DE" sz="110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911951912"/>
                  </a:ext>
                </a:extLst>
              </a:tr>
              <a:tr h="920076">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Esel bitten Göttervater Zeus um Hilfe. Sie wollten den Menschen dienen, aber nicht von ihnen geschlagen werden.</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Eine Gruppe, die leidet und der Unrecht geschieht, erbittet Hilfe von einem Mächtigen.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67040379"/>
                  </a:ext>
                </a:extLst>
              </a:tr>
              <a:tr h="1582532">
                <a:tc>
                  <a:txBody>
                    <a:bodyPr/>
                    <a:lstStyle/>
                    <a:p>
                      <a:pPr algn="ctr"/>
                      <a:r>
                        <a:rPr lang="de-DE" sz="1100" dirty="0">
                          <a:solidFill>
                            <a:srgbClr val="000000"/>
                          </a:solidFill>
                          <a:effectLst/>
                          <a:latin typeface="Arial" panose="020B0604020202020204" pitchFamily="34" charset="0"/>
                          <a:cs typeface="Arial" panose="020B0604020202020204" pitchFamily="34" charset="0"/>
                        </a:rPr>
                        <a:t>Zeus gibt den Eseln recht, verspricht ihnen eine dickere Haut, um die Schläge weniger zu spüren. Er sagt aber auch, der könne die Menschen nicht vom Schlagen abhalten, denn sie glaubten, die Langsamkeit sei Faulheit.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Der Mächtige beseitigt das Unrecht nicht, sondern </a:t>
                      </a:r>
                    </a:p>
                    <a:p>
                      <a:pPr algn="ctr"/>
                      <a:r>
                        <a:rPr lang="de-DE" sz="1100" dirty="0">
                          <a:solidFill>
                            <a:srgbClr val="000000"/>
                          </a:solidFill>
                          <a:effectLst/>
                          <a:latin typeface="Arial" panose="020B0604020202020204" pitchFamily="34" charset="0"/>
                          <a:cs typeface="Arial" panose="020B0604020202020204" pitchFamily="34" charset="0"/>
                        </a:rPr>
                        <a:t>hilft den Bittenden nur, das Unrecht besser zu ertragen.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92628324"/>
                  </a:ext>
                </a:extLst>
              </a:tr>
              <a:tr h="679184">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Esel verlassen Zeus lobend wegen seiner Wohltätigkeit.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Bittsteller finden diese Art von Hilfe richtig.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40427079"/>
                  </a:ext>
                </a:extLst>
              </a:tr>
            </a:tbl>
          </a:graphicData>
        </a:graphic>
      </p:graphicFrame>
      <p:sp>
        <p:nvSpPr>
          <p:cNvPr id="8" name="Textfeld 7">
            <a:extLst>
              <a:ext uri="{FF2B5EF4-FFF2-40B4-BE49-F238E27FC236}">
                <a16:creationId xmlns:a16="http://schemas.microsoft.com/office/drawing/2014/main" id="{2F8AB6A2-57BE-1749-B1A2-AE157BB6C212}"/>
              </a:ext>
            </a:extLst>
          </p:cNvPr>
          <p:cNvSpPr txBox="1"/>
          <p:nvPr/>
        </p:nvSpPr>
        <p:spPr>
          <a:xfrm>
            <a:off x="770562" y="914400"/>
            <a:ext cx="6332765" cy="369332"/>
          </a:xfrm>
          <a:prstGeom prst="rect">
            <a:avLst/>
          </a:prstGeom>
          <a:noFill/>
        </p:spPr>
        <p:txBody>
          <a:bodyPr wrap="square" rtlCol="0">
            <a:spAutoFit/>
          </a:bodyPr>
          <a:lstStyle/>
          <a:p>
            <a:r>
              <a:rPr lang="de-DE" dirty="0">
                <a:solidFill>
                  <a:schemeClr val="bg1"/>
                </a:solidFill>
                <a:latin typeface="Arial" panose="020B0604020202020204" pitchFamily="34" charset="0"/>
                <a:cs typeface="Arial" panose="020B0604020202020204" pitchFamily="34" charset="0"/>
              </a:rPr>
              <a:t>Die Fabelinterpretation: Von der Bildebene zur Sachebene</a:t>
            </a:r>
          </a:p>
        </p:txBody>
      </p:sp>
      <p:sp>
        <p:nvSpPr>
          <p:cNvPr id="9" name="Rechteck 8">
            <a:extLst>
              <a:ext uri="{FF2B5EF4-FFF2-40B4-BE49-F238E27FC236}">
                <a16:creationId xmlns:a16="http://schemas.microsoft.com/office/drawing/2014/main" id="{F154041A-B7C2-C84B-B284-6866FF85D60D}"/>
              </a:ext>
            </a:extLst>
          </p:cNvPr>
          <p:cNvSpPr/>
          <p:nvPr/>
        </p:nvSpPr>
        <p:spPr>
          <a:xfrm>
            <a:off x="4063745" y="2880933"/>
            <a:ext cx="3187797" cy="7136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id="{786E3FB2-DE8B-A04D-A549-C2EC719D020C}"/>
              </a:ext>
            </a:extLst>
          </p:cNvPr>
          <p:cNvSpPr/>
          <p:nvPr/>
        </p:nvSpPr>
        <p:spPr>
          <a:xfrm>
            <a:off x="4063744" y="3892089"/>
            <a:ext cx="3187797" cy="106328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2CB2C5C8-519F-1047-9CB2-C932DD841F10}"/>
              </a:ext>
            </a:extLst>
          </p:cNvPr>
          <p:cNvSpPr/>
          <p:nvPr/>
        </p:nvSpPr>
        <p:spPr>
          <a:xfrm>
            <a:off x="4070243" y="5390772"/>
            <a:ext cx="3187797" cy="55282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610347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10"/>
                                        </p:tgtEl>
                                      </p:cBhvr>
                                    </p:animEffect>
                                    <p:set>
                                      <p:cBhvr>
                                        <p:cTn id="12" dur="1" fill="hold">
                                          <p:stCondLst>
                                            <p:cond delay="499"/>
                                          </p:stCondLst>
                                        </p:cTn>
                                        <p:tgtEl>
                                          <p:spTgt spid="1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0" nodeType="clickEffect">
                                  <p:stCondLst>
                                    <p:cond delay="0"/>
                                  </p:stCondLst>
                                  <p:childTnLst>
                                    <p:animEffect transition="out" filter="blinds(horizontal)">
                                      <p:cBhvr>
                                        <p:cTn id="16" dur="500"/>
                                        <p:tgtEl>
                                          <p:spTgt spid="11"/>
                                        </p:tgtEl>
                                      </p:cBhvr>
                                    </p:animEffect>
                                    <p:set>
                                      <p:cBhvr>
                                        <p:cTn id="17" dur="1" fill="hold">
                                          <p:stCondLst>
                                            <p:cond delay="499"/>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41860186-C0B5-8644-BB0B-B5C1B616B586}"/>
              </a:ext>
            </a:extLst>
          </p:cNvPr>
          <p:cNvPicPr/>
          <p:nvPr/>
        </p:nvPicPr>
        <p:blipFill rotWithShape="1">
          <a:blip r:embed="rId3" cstate="print">
            <a:extLst>
              <a:ext uri="{28A0092B-C50C-407E-A947-70E740481C1C}">
                <a14:useLocalDpi xmlns:a14="http://schemas.microsoft.com/office/drawing/2010/main" val="0"/>
              </a:ext>
            </a:extLst>
          </a:blip>
          <a:srcRect t="32995"/>
          <a:stretch/>
        </p:blipFill>
        <p:spPr bwMode="auto">
          <a:xfrm>
            <a:off x="0" y="0"/>
            <a:ext cx="12192000" cy="2095928"/>
          </a:xfrm>
          <a:prstGeom prst="rect">
            <a:avLst/>
          </a:prstGeom>
          <a:noFill/>
          <a:ln>
            <a:noFill/>
          </a:ln>
          <a:extLst>
            <a:ext uri="{53640926-AAD7-44D8-BBD7-CCE9431645EC}">
              <a14:shadowObscured xmlns:a14="http://schemas.microsoft.com/office/drawing/2010/main"/>
            </a:ext>
          </a:extLst>
        </p:spPr>
      </p:pic>
      <p:grpSp>
        <p:nvGrpSpPr>
          <p:cNvPr id="18" name="Gruppieren 17">
            <a:extLst>
              <a:ext uri="{FF2B5EF4-FFF2-40B4-BE49-F238E27FC236}">
                <a16:creationId xmlns:a16="http://schemas.microsoft.com/office/drawing/2014/main" id="{8591AB3B-673A-4249-A4CE-8E07F1497A9C}"/>
              </a:ext>
            </a:extLst>
          </p:cNvPr>
          <p:cNvGrpSpPr/>
          <p:nvPr/>
        </p:nvGrpSpPr>
        <p:grpSpPr>
          <a:xfrm>
            <a:off x="770562" y="5976696"/>
            <a:ext cx="10096072" cy="477520"/>
            <a:chOff x="720780" y="5884549"/>
            <a:chExt cx="10096072" cy="477520"/>
          </a:xfrm>
        </p:grpSpPr>
        <p:pic>
          <p:nvPicPr>
            <p:cNvPr id="19" name="Grafik 18">
              <a:extLst>
                <a:ext uri="{FF2B5EF4-FFF2-40B4-BE49-F238E27FC236}">
                  <a16:creationId xmlns:a16="http://schemas.microsoft.com/office/drawing/2014/main" id="{E79D8147-769A-964C-8B9E-DC1B0028667C}"/>
                </a:ext>
              </a:extLst>
            </p:cNvPr>
            <p:cNvPicPr/>
            <p:nvPr/>
          </p:nvPicPr>
          <p:blipFill rotWithShape="1">
            <a:blip r:embed="rId4">
              <a:extLst>
                <a:ext uri="{28A0092B-C50C-407E-A947-70E740481C1C}">
                  <a14:useLocalDpi xmlns:a14="http://schemas.microsoft.com/office/drawing/2010/main" val="0"/>
                </a:ext>
              </a:extLst>
            </a:blip>
            <a:srcRect b="16617"/>
            <a:stretch/>
          </p:blipFill>
          <p:spPr bwMode="auto">
            <a:xfrm>
              <a:off x="720780" y="5884549"/>
              <a:ext cx="1308735" cy="477520"/>
            </a:xfrm>
            <a:prstGeom prst="rect">
              <a:avLst/>
            </a:prstGeom>
            <a:noFill/>
            <a:ln>
              <a:noFill/>
            </a:ln>
            <a:extLst>
              <a:ext uri="{53640926-AAD7-44D8-BBD7-CCE9431645EC}">
                <a14:shadowObscured xmlns:a14="http://schemas.microsoft.com/office/drawing/2010/main"/>
              </a:ext>
            </a:extLst>
          </p:spPr>
        </p:pic>
        <p:pic>
          <p:nvPicPr>
            <p:cNvPr id="20" name="Grafik 19">
              <a:extLst>
                <a:ext uri="{FF2B5EF4-FFF2-40B4-BE49-F238E27FC236}">
                  <a16:creationId xmlns:a16="http://schemas.microsoft.com/office/drawing/2014/main" id="{2A6DC0F9-6832-2B48-B895-C9CBF06EF48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7755" y="6120381"/>
              <a:ext cx="590550" cy="206375"/>
            </a:xfrm>
            <a:prstGeom prst="rect">
              <a:avLst/>
            </a:prstGeom>
            <a:noFill/>
            <a:ln>
              <a:noFill/>
            </a:ln>
          </p:spPr>
        </p:pic>
        <p:sp>
          <p:nvSpPr>
            <p:cNvPr id="21" name="Textfeld 20">
              <a:extLst>
                <a:ext uri="{FF2B5EF4-FFF2-40B4-BE49-F238E27FC236}">
                  <a16:creationId xmlns:a16="http://schemas.microsoft.com/office/drawing/2014/main" id="{5FEC2FA6-F828-054A-A6AC-665E98BA1229}"/>
                </a:ext>
              </a:extLst>
            </p:cNvPr>
            <p:cNvSpPr txBox="1"/>
            <p:nvPr/>
          </p:nvSpPr>
          <p:spPr>
            <a:xfrm>
              <a:off x="7201760" y="6085070"/>
              <a:ext cx="361509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cc-by-4.0 | </a:t>
              </a:r>
              <a:r>
                <a:rPr lang="de-DE" sz="1200" dirty="0" err="1">
                  <a:latin typeface="Arial" panose="020B0604020202020204" pitchFamily="34" charset="0"/>
                  <a:cs typeface="Arial" panose="020B0604020202020204" pitchFamily="34" charset="0"/>
                </a:rPr>
                <a:t>tabletBW</a:t>
              </a:r>
              <a:r>
                <a:rPr lang="de-DE" sz="1200" dirty="0">
                  <a:latin typeface="Arial" panose="020B0604020202020204" pitchFamily="34" charset="0"/>
                  <a:cs typeface="Arial" panose="020B0604020202020204" pitchFamily="34" charset="0"/>
                </a:rPr>
                <a:t> • 2BFS • Baden-Württemberg</a:t>
              </a:r>
              <a:endParaRPr lang="de-DE" dirty="0"/>
            </a:p>
          </p:txBody>
        </p:sp>
      </p:grpSp>
      <p:graphicFrame>
        <p:nvGraphicFramePr>
          <p:cNvPr id="2" name="Tabelle 1">
            <a:extLst>
              <a:ext uri="{FF2B5EF4-FFF2-40B4-BE49-F238E27FC236}">
                <a16:creationId xmlns:a16="http://schemas.microsoft.com/office/drawing/2014/main" id="{15D9578B-92BB-B14F-89C4-939068BF8721}"/>
              </a:ext>
            </a:extLst>
          </p:cNvPr>
          <p:cNvGraphicFramePr>
            <a:graphicFrameLocks noGrp="1"/>
          </p:cNvGraphicFramePr>
          <p:nvPr>
            <p:extLst>
              <p:ext uri="{D42A27DB-BD31-4B8C-83A1-F6EECF244321}">
                <p14:modId xmlns:p14="http://schemas.microsoft.com/office/powerpoint/2010/main" val="2200386858"/>
              </p:ext>
            </p:extLst>
          </p:nvPr>
        </p:nvGraphicFramePr>
        <p:xfrm>
          <a:off x="630621" y="2254468"/>
          <a:ext cx="10777077" cy="3722227"/>
        </p:xfrm>
        <a:graphic>
          <a:graphicData uri="http://schemas.openxmlformats.org/drawingml/2006/table">
            <a:tbl>
              <a:tblPr/>
              <a:tblGrid>
                <a:gridCol w="3284702">
                  <a:extLst>
                    <a:ext uri="{9D8B030D-6E8A-4147-A177-3AD203B41FA5}">
                      <a16:colId xmlns:a16="http://schemas.microsoft.com/office/drawing/2014/main" val="2292044981"/>
                    </a:ext>
                  </a:extLst>
                </a:gridCol>
                <a:gridCol w="3420432">
                  <a:extLst>
                    <a:ext uri="{9D8B030D-6E8A-4147-A177-3AD203B41FA5}">
                      <a16:colId xmlns:a16="http://schemas.microsoft.com/office/drawing/2014/main" val="2073921620"/>
                    </a:ext>
                  </a:extLst>
                </a:gridCol>
                <a:gridCol w="4071943">
                  <a:extLst>
                    <a:ext uri="{9D8B030D-6E8A-4147-A177-3AD203B41FA5}">
                      <a16:colId xmlns:a16="http://schemas.microsoft.com/office/drawing/2014/main" val="3869776346"/>
                    </a:ext>
                  </a:extLst>
                </a:gridCol>
              </a:tblGrid>
              <a:tr h="222590">
                <a:tc>
                  <a:txBody>
                    <a:bodyPr/>
                    <a:lstStyle/>
                    <a:p>
                      <a:pPr algn="ctr"/>
                      <a:r>
                        <a:rPr lang="de-DE" sz="1100" b="1" dirty="0">
                          <a:solidFill>
                            <a:srgbClr val="000000"/>
                          </a:solidFill>
                          <a:effectLst/>
                          <a:latin typeface="Arial" panose="020B0604020202020204" pitchFamily="34" charset="0"/>
                          <a:cs typeface="Arial" panose="020B0604020202020204" pitchFamily="34" charset="0"/>
                        </a:rPr>
                        <a:t>Bildebene</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gridSpan="2">
                  <a:txBody>
                    <a:bodyPr/>
                    <a:lstStyle/>
                    <a:p>
                      <a:pPr algn="ctr"/>
                      <a:r>
                        <a:rPr lang="de-DE" sz="1100" b="1" dirty="0">
                          <a:solidFill>
                            <a:srgbClr val="000000"/>
                          </a:solidFill>
                          <a:effectLst/>
                          <a:latin typeface="Arial" panose="020B0604020202020204" pitchFamily="34" charset="0"/>
                          <a:cs typeface="Arial" panose="020B0604020202020204" pitchFamily="34" charset="0"/>
                        </a:rPr>
                        <a:t>Sachebene</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hMerge="1">
                  <a:txBody>
                    <a:bodyPr/>
                    <a:lstStyle/>
                    <a:p>
                      <a:endParaRPr lang="de-DE"/>
                    </a:p>
                  </a:txBody>
                  <a:tcPr>
                    <a:lnL w="9525" cap="flat" cmpd="sng" algn="ctr">
                      <a:solidFill>
                        <a:srgbClr val="000000"/>
                      </a:solidFill>
                      <a:prstDash val="solid"/>
                      <a:round/>
                      <a:headEnd type="none" w="med" len="med"/>
                      <a:tailEnd type="none" w="med" len="med"/>
                    </a:lnL>
                  </a:tcPr>
                </a:tc>
                <a:extLst>
                  <a:ext uri="{0D108BD9-81ED-4DB2-BD59-A6C34878D82A}">
                    <a16:rowId xmlns:a16="http://schemas.microsoft.com/office/drawing/2014/main" val="742386449"/>
                  </a:ext>
                </a:extLst>
              </a:tr>
              <a:tr h="317845">
                <a:tc>
                  <a:txBody>
                    <a:bodyPr/>
                    <a:lstStyle/>
                    <a:p>
                      <a:pPr algn="ctr"/>
                      <a:r>
                        <a:rPr lang="de-DE" sz="1100" b="1" dirty="0">
                          <a:solidFill>
                            <a:srgbClr val="000000"/>
                          </a:solidFill>
                          <a:effectLst/>
                          <a:latin typeface="Arial" panose="020B0604020202020204" pitchFamily="34" charset="0"/>
                          <a:cs typeface="Arial" panose="020B0604020202020204" pitchFamily="34" charset="0"/>
                        </a:rPr>
                        <a:t>Inhalt Fabeltext</a:t>
                      </a:r>
                      <a:endParaRPr lang="de-DE" sz="11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b="1">
                          <a:solidFill>
                            <a:srgbClr val="000000"/>
                          </a:solidFill>
                          <a:effectLst/>
                          <a:latin typeface="Arial" panose="020B0604020202020204" pitchFamily="34" charset="0"/>
                          <a:cs typeface="Arial" panose="020B0604020202020204" pitchFamily="34" charset="0"/>
                        </a:rPr>
                        <a:t>Aussage</a:t>
                      </a:r>
                      <a:endParaRPr lang="de-DE" sz="110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b="1">
                          <a:solidFill>
                            <a:srgbClr val="000000"/>
                          </a:solidFill>
                          <a:effectLst/>
                          <a:latin typeface="Arial" panose="020B0604020202020204" pitchFamily="34" charset="0"/>
                          <a:cs typeface="Arial" panose="020B0604020202020204" pitchFamily="34" charset="0"/>
                        </a:rPr>
                        <a:t>Übertrag auf heute 2</a:t>
                      </a:r>
                      <a:endParaRPr lang="de-DE" sz="110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911951912"/>
                  </a:ext>
                </a:extLst>
              </a:tr>
              <a:tr h="920076">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Esel bitten Göttervater Zeus um Hilfe. Sie wollten den Menschen dienen, aber nicht von ihnen geschlagen werden.</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Eine Gruppe, die leidet und der Unrecht geschieht, erbittet Hilfe von einem Mächtigen.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67040379"/>
                  </a:ext>
                </a:extLst>
              </a:tr>
              <a:tr h="1582532">
                <a:tc>
                  <a:txBody>
                    <a:bodyPr/>
                    <a:lstStyle/>
                    <a:p>
                      <a:pPr algn="ctr"/>
                      <a:r>
                        <a:rPr lang="de-DE" sz="1100" dirty="0">
                          <a:solidFill>
                            <a:srgbClr val="000000"/>
                          </a:solidFill>
                          <a:effectLst/>
                          <a:latin typeface="Arial" panose="020B0604020202020204" pitchFamily="34" charset="0"/>
                          <a:cs typeface="Arial" panose="020B0604020202020204" pitchFamily="34" charset="0"/>
                        </a:rPr>
                        <a:t>Zeus gibt den Eseln recht, verspricht ihnen eine dickere Haut, um die Schläge weniger zu spüren. Er sagt aber auch, der könne die Menschen nicht vom Schlagen abhalten, denn sie glaubten, die Langsamkeit sei Faulheit.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Der Mächtige beseitigt das Unrecht nicht, sondern </a:t>
                      </a:r>
                    </a:p>
                    <a:p>
                      <a:pPr algn="ctr"/>
                      <a:r>
                        <a:rPr lang="de-DE" sz="1100" dirty="0">
                          <a:solidFill>
                            <a:srgbClr val="000000"/>
                          </a:solidFill>
                          <a:effectLst/>
                          <a:latin typeface="Arial" panose="020B0604020202020204" pitchFamily="34" charset="0"/>
                          <a:cs typeface="Arial" panose="020B0604020202020204" pitchFamily="34" charset="0"/>
                        </a:rPr>
                        <a:t>hilft den Bittenden nur, das Unrecht besser zu ertragen.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92628324"/>
                  </a:ext>
                </a:extLst>
              </a:tr>
              <a:tr h="679184">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Esel verlassen Zeus lobend wegen seiner Wohltätigkeit.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Bittsteller finden diese Art von Hilfe richtig.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40427079"/>
                  </a:ext>
                </a:extLst>
              </a:tr>
            </a:tbl>
          </a:graphicData>
        </a:graphic>
      </p:graphicFrame>
      <p:sp>
        <p:nvSpPr>
          <p:cNvPr id="8" name="Textfeld 7">
            <a:extLst>
              <a:ext uri="{FF2B5EF4-FFF2-40B4-BE49-F238E27FC236}">
                <a16:creationId xmlns:a16="http://schemas.microsoft.com/office/drawing/2014/main" id="{2F8AB6A2-57BE-1749-B1A2-AE157BB6C212}"/>
              </a:ext>
            </a:extLst>
          </p:cNvPr>
          <p:cNvSpPr txBox="1"/>
          <p:nvPr/>
        </p:nvSpPr>
        <p:spPr>
          <a:xfrm>
            <a:off x="770562" y="914400"/>
            <a:ext cx="6332765" cy="369332"/>
          </a:xfrm>
          <a:prstGeom prst="rect">
            <a:avLst/>
          </a:prstGeom>
          <a:noFill/>
        </p:spPr>
        <p:txBody>
          <a:bodyPr wrap="square" rtlCol="0">
            <a:spAutoFit/>
          </a:bodyPr>
          <a:lstStyle/>
          <a:p>
            <a:r>
              <a:rPr lang="de-DE" dirty="0">
                <a:solidFill>
                  <a:schemeClr val="bg1"/>
                </a:solidFill>
                <a:latin typeface="Arial" panose="020B0604020202020204" pitchFamily="34" charset="0"/>
                <a:cs typeface="Arial" panose="020B0604020202020204" pitchFamily="34" charset="0"/>
              </a:rPr>
              <a:t>Die Fabelinterpretation: Von der Bildebene zur Sachebene</a:t>
            </a:r>
          </a:p>
        </p:txBody>
      </p:sp>
    </p:spTree>
    <p:extLst>
      <p:ext uri="{BB962C8B-B14F-4D97-AF65-F5344CB8AC3E}">
        <p14:creationId xmlns:p14="http://schemas.microsoft.com/office/powerpoint/2010/main" val="1672233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41860186-C0B5-8644-BB0B-B5C1B616B586}"/>
              </a:ext>
            </a:extLst>
          </p:cNvPr>
          <p:cNvPicPr/>
          <p:nvPr/>
        </p:nvPicPr>
        <p:blipFill rotWithShape="1">
          <a:blip r:embed="rId3" cstate="print">
            <a:extLst>
              <a:ext uri="{28A0092B-C50C-407E-A947-70E740481C1C}">
                <a14:useLocalDpi xmlns:a14="http://schemas.microsoft.com/office/drawing/2010/main" val="0"/>
              </a:ext>
            </a:extLst>
          </a:blip>
          <a:srcRect t="32995"/>
          <a:stretch/>
        </p:blipFill>
        <p:spPr bwMode="auto">
          <a:xfrm>
            <a:off x="0" y="0"/>
            <a:ext cx="12192000" cy="2095928"/>
          </a:xfrm>
          <a:prstGeom prst="rect">
            <a:avLst/>
          </a:prstGeom>
          <a:noFill/>
          <a:ln>
            <a:noFill/>
          </a:ln>
          <a:extLst>
            <a:ext uri="{53640926-AAD7-44D8-BBD7-CCE9431645EC}">
              <a14:shadowObscured xmlns:a14="http://schemas.microsoft.com/office/drawing/2010/main"/>
            </a:ext>
          </a:extLst>
        </p:spPr>
      </p:pic>
      <p:grpSp>
        <p:nvGrpSpPr>
          <p:cNvPr id="18" name="Gruppieren 17">
            <a:extLst>
              <a:ext uri="{FF2B5EF4-FFF2-40B4-BE49-F238E27FC236}">
                <a16:creationId xmlns:a16="http://schemas.microsoft.com/office/drawing/2014/main" id="{8591AB3B-673A-4249-A4CE-8E07F1497A9C}"/>
              </a:ext>
            </a:extLst>
          </p:cNvPr>
          <p:cNvGrpSpPr/>
          <p:nvPr/>
        </p:nvGrpSpPr>
        <p:grpSpPr>
          <a:xfrm>
            <a:off x="770562" y="5976696"/>
            <a:ext cx="10096072" cy="477520"/>
            <a:chOff x="720780" y="5884549"/>
            <a:chExt cx="10096072" cy="477520"/>
          </a:xfrm>
        </p:grpSpPr>
        <p:pic>
          <p:nvPicPr>
            <p:cNvPr id="19" name="Grafik 18">
              <a:extLst>
                <a:ext uri="{FF2B5EF4-FFF2-40B4-BE49-F238E27FC236}">
                  <a16:creationId xmlns:a16="http://schemas.microsoft.com/office/drawing/2014/main" id="{E79D8147-769A-964C-8B9E-DC1B0028667C}"/>
                </a:ext>
              </a:extLst>
            </p:cNvPr>
            <p:cNvPicPr/>
            <p:nvPr/>
          </p:nvPicPr>
          <p:blipFill rotWithShape="1">
            <a:blip r:embed="rId4">
              <a:extLst>
                <a:ext uri="{28A0092B-C50C-407E-A947-70E740481C1C}">
                  <a14:useLocalDpi xmlns:a14="http://schemas.microsoft.com/office/drawing/2010/main" val="0"/>
                </a:ext>
              </a:extLst>
            </a:blip>
            <a:srcRect b="16617"/>
            <a:stretch/>
          </p:blipFill>
          <p:spPr bwMode="auto">
            <a:xfrm>
              <a:off x="720780" y="5884549"/>
              <a:ext cx="1308735" cy="477520"/>
            </a:xfrm>
            <a:prstGeom prst="rect">
              <a:avLst/>
            </a:prstGeom>
            <a:noFill/>
            <a:ln>
              <a:noFill/>
            </a:ln>
            <a:extLst>
              <a:ext uri="{53640926-AAD7-44D8-BBD7-CCE9431645EC}">
                <a14:shadowObscured xmlns:a14="http://schemas.microsoft.com/office/drawing/2010/main"/>
              </a:ext>
            </a:extLst>
          </p:spPr>
        </p:pic>
        <p:pic>
          <p:nvPicPr>
            <p:cNvPr id="20" name="Grafik 19">
              <a:extLst>
                <a:ext uri="{FF2B5EF4-FFF2-40B4-BE49-F238E27FC236}">
                  <a16:creationId xmlns:a16="http://schemas.microsoft.com/office/drawing/2014/main" id="{2A6DC0F9-6832-2B48-B895-C9CBF06EF48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7755" y="6120381"/>
              <a:ext cx="590550" cy="206375"/>
            </a:xfrm>
            <a:prstGeom prst="rect">
              <a:avLst/>
            </a:prstGeom>
            <a:noFill/>
            <a:ln>
              <a:noFill/>
            </a:ln>
          </p:spPr>
        </p:pic>
        <p:sp>
          <p:nvSpPr>
            <p:cNvPr id="21" name="Textfeld 20">
              <a:extLst>
                <a:ext uri="{FF2B5EF4-FFF2-40B4-BE49-F238E27FC236}">
                  <a16:creationId xmlns:a16="http://schemas.microsoft.com/office/drawing/2014/main" id="{5FEC2FA6-F828-054A-A6AC-665E98BA1229}"/>
                </a:ext>
              </a:extLst>
            </p:cNvPr>
            <p:cNvSpPr txBox="1"/>
            <p:nvPr/>
          </p:nvSpPr>
          <p:spPr>
            <a:xfrm>
              <a:off x="7201760" y="6085070"/>
              <a:ext cx="361509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cc-by-4.0 | </a:t>
              </a:r>
              <a:r>
                <a:rPr lang="de-DE" sz="1200" dirty="0" err="1">
                  <a:latin typeface="Arial" panose="020B0604020202020204" pitchFamily="34" charset="0"/>
                  <a:cs typeface="Arial" panose="020B0604020202020204" pitchFamily="34" charset="0"/>
                </a:rPr>
                <a:t>tabletBW</a:t>
              </a:r>
              <a:r>
                <a:rPr lang="de-DE" sz="1200" dirty="0">
                  <a:latin typeface="Arial" panose="020B0604020202020204" pitchFamily="34" charset="0"/>
                  <a:cs typeface="Arial" panose="020B0604020202020204" pitchFamily="34" charset="0"/>
                </a:rPr>
                <a:t> • 2BFS • Baden-Württemberg</a:t>
              </a:r>
              <a:endParaRPr lang="de-DE" dirty="0"/>
            </a:p>
          </p:txBody>
        </p:sp>
      </p:grpSp>
      <p:sp>
        <p:nvSpPr>
          <p:cNvPr id="15" name="Textfeld 14">
            <a:extLst>
              <a:ext uri="{FF2B5EF4-FFF2-40B4-BE49-F238E27FC236}">
                <a16:creationId xmlns:a16="http://schemas.microsoft.com/office/drawing/2014/main" id="{C8490042-E15C-164A-89B4-CDD38D5BADEF}"/>
              </a:ext>
            </a:extLst>
          </p:cNvPr>
          <p:cNvSpPr txBox="1"/>
          <p:nvPr/>
        </p:nvSpPr>
        <p:spPr>
          <a:xfrm>
            <a:off x="770562" y="914400"/>
            <a:ext cx="6332765" cy="369332"/>
          </a:xfrm>
          <a:prstGeom prst="rect">
            <a:avLst/>
          </a:prstGeom>
          <a:noFill/>
        </p:spPr>
        <p:txBody>
          <a:bodyPr wrap="square" rtlCol="0">
            <a:spAutoFit/>
          </a:bodyPr>
          <a:lstStyle/>
          <a:p>
            <a:r>
              <a:rPr lang="de-DE" dirty="0">
                <a:solidFill>
                  <a:schemeClr val="bg1"/>
                </a:solidFill>
                <a:latin typeface="Arial" panose="020B0604020202020204" pitchFamily="34" charset="0"/>
                <a:cs typeface="Arial" panose="020B0604020202020204" pitchFamily="34" charset="0"/>
              </a:rPr>
              <a:t>Die Fabelinterpretation: Von der Bildebene zur Sachebene</a:t>
            </a:r>
          </a:p>
        </p:txBody>
      </p:sp>
      <p:sp>
        <p:nvSpPr>
          <p:cNvPr id="16" name="Textfeld 15">
            <a:extLst>
              <a:ext uri="{FF2B5EF4-FFF2-40B4-BE49-F238E27FC236}">
                <a16:creationId xmlns:a16="http://schemas.microsoft.com/office/drawing/2014/main" id="{6B287EDB-511A-0349-9FEE-E29EC7CD2451}"/>
              </a:ext>
            </a:extLst>
          </p:cNvPr>
          <p:cNvSpPr txBox="1"/>
          <p:nvPr/>
        </p:nvSpPr>
        <p:spPr>
          <a:xfrm>
            <a:off x="466669" y="3600807"/>
            <a:ext cx="5398873" cy="646331"/>
          </a:xfrm>
          <a:prstGeom prst="rect">
            <a:avLst/>
          </a:prstGeom>
          <a:noFill/>
        </p:spPr>
        <p:txBody>
          <a:bodyPr wrap="square" rtlCol="0">
            <a:spAutoFit/>
          </a:bodyPr>
          <a:lstStyle/>
          <a:p>
            <a:r>
              <a:rPr lang="de-DE" dirty="0">
                <a:solidFill>
                  <a:srgbClr val="C00000"/>
                </a:solidFill>
                <a:latin typeface="Arial" panose="020B0604020202020204" pitchFamily="34" charset="0"/>
                <a:cs typeface="Arial" panose="020B0604020202020204" pitchFamily="34" charset="0"/>
              </a:rPr>
              <a:t>Eine weitere Sachebene: </a:t>
            </a:r>
          </a:p>
          <a:p>
            <a:r>
              <a:rPr lang="de-DE" dirty="0">
                <a:solidFill>
                  <a:srgbClr val="C00000"/>
                </a:solidFill>
                <a:latin typeface="Arial" panose="020B0604020202020204" pitchFamily="34" charset="0"/>
                <a:cs typeface="Arial" panose="020B0604020202020204" pitchFamily="34" charset="0"/>
              </a:rPr>
              <a:t>Die Fabel „Die Esel“ in ihrem historischen Kontext: </a:t>
            </a:r>
          </a:p>
        </p:txBody>
      </p:sp>
      <p:sp>
        <p:nvSpPr>
          <p:cNvPr id="2" name="Textfeld 1">
            <a:extLst>
              <a:ext uri="{FF2B5EF4-FFF2-40B4-BE49-F238E27FC236}">
                <a16:creationId xmlns:a16="http://schemas.microsoft.com/office/drawing/2014/main" id="{B6DB137B-33A9-F44D-B25F-955389A7E2B8}"/>
              </a:ext>
            </a:extLst>
          </p:cNvPr>
          <p:cNvSpPr txBox="1"/>
          <p:nvPr/>
        </p:nvSpPr>
        <p:spPr>
          <a:xfrm>
            <a:off x="6567055" y="3920081"/>
            <a:ext cx="4299579" cy="369332"/>
          </a:xfrm>
          <a:prstGeom prst="rect">
            <a:avLst/>
          </a:prstGeom>
          <a:noFill/>
        </p:spPr>
        <p:txBody>
          <a:bodyPr wrap="square" rtlCol="0">
            <a:spAutoFit/>
          </a:bodyPr>
          <a:lstStyle/>
          <a:p>
            <a:r>
              <a:rPr lang="de-DE" dirty="0">
                <a:hlinkClick r:id="rId6"/>
              </a:rPr>
              <a:t>Die Gesellschaft in der Zeit G. E. Lessings </a:t>
            </a:r>
            <a:endParaRPr lang="de-DE" dirty="0"/>
          </a:p>
        </p:txBody>
      </p:sp>
    </p:spTree>
    <p:extLst>
      <p:ext uri="{BB962C8B-B14F-4D97-AF65-F5344CB8AC3E}">
        <p14:creationId xmlns:p14="http://schemas.microsoft.com/office/powerpoint/2010/main" val="3302543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41860186-C0B5-8644-BB0B-B5C1B616B586}"/>
              </a:ext>
            </a:extLst>
          </p:cNvPr>
          <p:cNvPicPr/>
          <p:nvPr/>
        </p:nvPicPr>
        <p:blipFill rotWithShape="1">
          <a:blip r:embed="rId3" cstate="print">
            <a:extLst>
              <a:ext uri="{28A0092B-C50C-407E-A947-70E740481C1C}">
                <a14:useLocalDpi xmlns:a14="http://schemas.microsoft.com/office/drawing/2010/main" val="0"/>
              </a:ext>
            </a:extLst>
          </a:blip>
          <a:srcRect t="32995"/>
          <a:stretch/>
        </p:blipFill>
        <p:spPr bwMode="auto">
          <a:xfrm>
            <a:off x="0" y="0"/>
            <a:ext cx="12192000" cy="2095928"/>
          </a:xfrm>
          <a:prstGeom prst="rect">
            <a:avLst/>
          </a:prstGeom>
          <a:noFill/>
          <a:ln>
            <a:noFill/>
          </a:ln>
          <a:extLst>
            <a:ext uri="{53640926-AAD7-44D8-BBD7-CCE9431645EC}">
              <a14:shadowObscured xmlns:a14="http://schemas.microsoft.com/office/drawing/2010/main"/>
            </a:ext>
          </a:extLst>
        </p:spPr>
      </p:pic>
      <p:grpSp>
        <p:nvGrpSpPr>
          <p:cNvPr id="18" name="Gruppieren 17">
            <a:extLst>
              <a:ext uri="{FF2B5EF4-FFF2-40B4-BE49-F238E27FC236}">
                <a16:creationId xmlns:a16="http://schemas.microsoft.com/office/drawing/2014/main" id="{8591AB3B-673A-4249-A4CE-8E07F1497A9C}"/>
              </a:ext>
            </a:extLst>
          </p:cNvPr>
          <p:cNvGrpSpPr/>
          <p:nvPr/>
        </p:nvGrpSpPr>
        <p:grpSpPr>
          <a:xfrm>
            <a:off x="770562" y="5976696"/>
            <a:ext cx="10096072" cy="477520"/>
            <a:chOff x="720780" y="5884549"/>
            <a:chExt cx="10096072" cy="477520"/>
          </a:xfrm>
        </p:grpSpPr>
        <p:pic>
          <p:nvPicPr>
            <p:cNvPr id="19" name="Grafik 18">
              <a:extLst>
                <a:ext uri="{FF2B5EF4-FFF2-40B4-BE49-F238E27FC236}">
                  <a16:creationId xmlns:a16="http://schemas.microsoft.com/office/drawing/2014/main" id="{E79D8147-769A-964C-8B9E-DC1B0028667C}"/>
                </a:ext>
              </a:extLst>
            </p:cNvPr>
            <p:cNvPicPr/>
            <p:nvPr/>
          </p:nvPicPr>
          <p:blipFill rotWithShape="1">
            <a:blip r:embed="rId4">
              <a:extLst>
                <a:ext uri="{28A0092B-C50C-407E-A947-70E740481C1C}">
                  <a14:useLocalDpi xmlns:a14="http://schemas.microsoft.com/office/drawing/2010/main" val="0"/>
                </a:ext>
              </a:extLst>
            </a:blip>
            <a:srcRect b="16617"/>
            <a:stretch/>
          </p:blipFill>
          <p:spPr bwMode="auto">
            <a:xfrm>
              <a:off x="720780" y="5884549"/>
              <a:ext cx="1308735" cy="477520"/>
            </a:xfrm>
            <a:prstGeom prst="rect">
              <a:avLst/>
            </a:prstGeom>
            <a:noFill/>
            <a:ln>
              <a:noFill/>
            </a:ln>
            <a:extLst>
              <a:ext uri="{53640926-AAD7-44D8-BBD7-CCE9431645EC}">
                <a14:shadowObscured xmlns:a14="http://schemas.microsoft.com/office/drawing/2010/main"/>
              </a:ext>
            </a:extLst>
          </p:spPr>
        </p:pic>
        <p:pic>
          <p:nvPicPr>
            <p:cNvPr id="20" name="Grafik 19">
              <a:extLst>
                <a:ext uri="{FF2B5EF4-FFF2-40B4-BE49-F238E27FC236}">
                  <a16:creationId xmlns:a16="http://schemas.microsoft.com/office/drawing/2014/main" id="{2A6DC0F9-6832-2B48-B895-C9CBF06EF48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7755" y="6120381"/>
              <a:ext cx="590550" cy="206375"/>
            </a:xfrm>
            <a:prstGeom prst="rect">
              <a:avLst/>
            </a:prstGeom>
            <a:noFill/>
            <a:ln>
              <a:noFill/>
            </a:ln>
          </p:spPr>
        </p:pic>
        <p:sp>
          <p:nvSpPr>
            <p:cNvPr id="21" name="Textfeld 20">
              <a:extLst>
                <a:ext uri="{FF2B5EF4-FFF2-40B4-BE49-F238E27FC236}">
                  <a16:creationId xmlns:a16="http://schemas.microsoft.com/office/drawing/2014/main" id="{5FEC2FA6-F828-054A-A6AC-665E98BA1229}"/>
                </a:ext>
              </a:extLst>
            </p:cNvPr>
            <p:cNvSpPr txBox="1"/>
            <p:nvPr/>
          </p:nvSpPr>
          <p:spPr>
            <a:xfrm>
              <a:off x="7201760" y="6085070"/>
              <a:ext cx="361509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cc-by-4.0 | </a:t>
              </a:r>
              <a:r>
                <a:rPr lang="de-DE" sz="1200" dirty="0" err="1">
                  <a:latin typeface="Arial" panose="020B0604020202020204" pitchFamily="34" charset="0"/>
                  <a:cs typeface="Arial" panose="020B0604020202020204" pitchFamily="34" charset="0"/>
                </a:rPr>
                <a:t>tabletBW</a:t>
              </a:r>
              <a:r>
                <a:rPr lang="de-DE" sz="1200" dirty="0">
                  <a:latin typeface="Arial" panose="020B0604020202020204" pitchFamily="34" charset="0"/>
                  <a:cs typeface="Arial" panose="020B0604020202020204" pitchFamily="34" charset="0"/>
                </a:rPr>
                <a:t> • 2BFS • Baden-Württemberg</a:t>
              </a:r>
              <a:endParaRPr lang="de-DE" dirty="0"/>
            </a:p>
          </p:txBody>
        </p:sp>
      </p:grpSp>
      <p:graphicFrame>
        <p:nvGraphicFramePr>
          <p:cNvPr id="2" name="Tabelle 1">
            <a:extLst>
              <a:ext uri="{FF2B5EF4-FFF2-40B4-BE49-F238E27FC236}">
                <a16:creationId xmlns:a16="http://schemas.microsoft.com/office/drawing/2014/main" id="{15D9578B-92BB-B14F-89C4-939068BF8721}"/>
              </a:ext>
            </a:extLst>
          </p:cNvPr>
          <p:cNvGraphicFramePr>
            <a:graphicFrameLocks noGrp="1"/>
          </p:cNvGraphicFramePr>
          <p:nvPr>
            <p:extLst>
              <p:ext uri="{D42A27DB-BD31-4B8C-83A1-F6EECF244321}">
                <p14:modId xmlns:p14="http://schemas.microsoft.com/office/powerpoint/2010/main" val="1825571046"/>
              </p:ext>
            </p:extLst>
          </p:nvPr>
        </p:nvGraphicFramePr>
        <p:xfrm>
          <a:off x="630620" y="2254468"/>
          <a:ext cx="10790817" cy="3861688"/>
        </p:xfrm>
        <a:graphic>
          <a:graphicData uri="http://schemas.openxmlformats.org/drawingml/2006/table">
            <a:tbl>
              <a:tblPr/>
              <a:tblGrid>
                <a:gridCol w="3474136">
                  <a:extLst>
                    <a:ext uri="{9D8B030D-6E8A-4147-A177-3AD203B41FA5}">
                      <a16:colId xmlns:a16="http://schemas.microsoft.com/office/drawing/2014/main" val="2292044981"/>
                    </a:ext>
                  </a:extLst>
                </a:gridCol>
                <a:gridCol w="7316681">
                  <a:extLst>
                    <a:ext uri="{9D8B030D-6E8A-4147-A177-3AD203B41FA5}">
                      <a16:colId xmlns:a16="http://schemas.microsoft.com/office/drawing/2014/main" val="1364730038"/>
                    </a:ext>
                  </a:extLst>
                </a:gridCol>
              </a:tblGrid>
              <a:tr h="0">
                <a:tc>
                  <a:txBody>
                    <a:bodyPr/>
                    <a:lstStyle/>
                    <a:p>
                      <a:pPr algn="ctr"/>
                      <a:r>
                        <a:rPr lang="de-DE" sz="1800" b="1" dirty="0">
                          <a:solidFill>
                            <a:srgbClr val="000000"/>
                          </a:solidFill>
                          <a:effectLst/>
                          <a:latin typeface="Arial" panose="020B0604020202020204" pitchFamily="34" charset="0"/>
                          <a:cs typeface="Arial" panose="020B0604020202020204" pitchFamily="34" charset="0"/>
                        </a:rPr>
                        <a:t>Bildebene</a:t>
                      </a:r>
                      <a:endParaRPr lang="de-DE" sz="180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r>
                        <a:rPr lang="de-DE" sz="1800" b="1" dirty="0">
                          <a:latin typeface="Arial" panose="020B0604020202020204" pitchFamily="34" charset="0"/>
                          <a:cs typeface="Arial" panose="020B0604020202020204" pitchFamily="34" charset="0"/>
                        </a:rPr>
                        <a:t>Sachebene </a:t>
                      </a:r>
                    </a:p>
                  </a:txBody>
                  <a:tcPr>
                    <a:lnL w="9525" cap="flat" cmpd="sng" algn="ctr">
                      <a:solidFill>
                        <a:srgbClr val="000000"/>
                      </a:solidFill>
                      <a:prstDash val="solid"/>
                      <a:round/>
                      <a:headEnd type="none" w="med" len="med"/>
                      <a:tailEnd type="none" w="med" len="med"/>
                    </a:lnL>
                    <a:solidFill>
                      <a:schemeClr val="bg1"/>
                    </a:solidFill>
                  </a:tcPr>
                </a:tc>
                <a:extLst>
                  <a:ext uri="{0D108BD9-81ED-4DB2-BD59-A6C34878D82A}">
                    <a16:rowId xmlns:a16="http://schemas.microsoft.com/office/drawing/2014/main" val="742386449"/>
                  </a:ext>
                </a:extLst>
              </a:tr>
              <a:tr h="263803">
                <a:tc>
                  <a:txBody>
                    <a:bodyPr/>
                    <a:lstStyle/>
                    <a:p>
                      <a:pPr algn="ctr"/>
                      <a:r>
                        <a:rPr lang="de-DE" sz="1800" b="0" dirty="0">
                          <a:solidFill>
                            <a:srgbClr val="000000"/>
                          </a:solidFill>
                          <a:effectLst/>
                          <a:latin typeface="Arial" panose="020B0604020202020204" pitchFamily="34" charset="0"/>
                          <a:cs typeface="Arial" panose="020B0604020202020204" pitchFamily="34" charset="0"/>
                        </a:rPr>
                        <a:t>Inhalt Fabeltext</a:t>
                      </a:r>
                      <a:endParaRPr lang="de-DE" sz="1800" b="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r>
                        <a:rPr lang="de-DE" sz="1800" b="0" dirty="0">
                          <a:solidFill>
                            <a:srgbClr val="000000"/>
                          </a:solidFill>
                          <a:effectLst/>
                          <a:latin typeface="Arial" panose="020B0604020202020204" pitchFamily="34" charset="0"/>
                          <a:cs typeface="Arial" panose="020B0604020202020204" pitchFamily="34" charset="0"/>
                        </a:rPr>
                        <a:t>Übertrag auf die Gesellschaft der Aufklärung</a:t>
                      </a:r>
                      <a:endParaRPr lang="de-DE" sz="1800" b="0" dirty="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911951912"/>
                  </a:ext>
                </a:extLst>
              </a:tr>
              <a:tr h="763638">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Esel bitten Göttervater Zeus um Hilfe. Sie wollten den Menschen dienen, aber nicht von ihnen geschlagen werden.</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Lasten in der Monarchie (Königtum) trägt das Volk, </a:t>
                      </a:r>
                    </a:p>
                    <a:p>
                      <a:pPr algn="ctr"/>
                      <a:r>
                        <a:rPr lang="de-DE" sz="1100" dirty="0">
                          <a:solidFill>
                            <a:srgbClr val="000000"/>
                          </a:solidFill>
                          <a:effectLst/>
                          <a:latin typeface="Arial" panose="020B0604020202020204" pitchFamily="34" charset="0"/>
                          <a:cs typeface="Arial" panose="020B0604020202020204" pitchFamily="34" charset="0"/>
                        </a:rPr>
                        <a:t>der Adel (die Gruppe der Herrschenden) fordert immer mehr Steuern.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567040379"/>
                  </a:ext>
                </a:extLst>
              </a:tr>
              <a:tr h="1313458">
                <a:tc>
                  <a:txBody>
                    <a:bodyPr/>
                    <a:lstStyle/>
                    <a:p>
                      <a:pPr algn="ctr"/>
                      <a:r>
                        <a:rPr lang="de-DE" sz="1100" dirty="0">
                          <a:solidFill>
                            <a:srgbClr val="000000"/>
                          </a:solidFill>
                          <a:effectLst/>
                          <a:latin typeface="Arial" panose="020B0604020202020204" pitchFamily="34" charset="0"/>
                          <a:cs typeface="Arial" panose="020B0604020202020204" pitchFamily="34" charset="0"/>
                        </a:rPr>
                        <a:t>Zeus gibt den Eseln recht, verspricht ihnen eine dickere Haut, um die Schläge weniger zu spüren. Er sagt aber auch, der könne die Menschen nicht vom Schlagen abhalten, denn sie glaubten, die Langsamkeit sei Faulheit.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Kirche unterstützt die Ausbeutung des Volkes, sie sagt, der Adel regiere durch Gott.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292628324"/>
                  </a:ext>
                </a:extLst>
              </a:tr>
              <a:tr h="563704">
                <a:tc>
                  <a:txBody>
                    <a:bodyPr/>
                    <a:lstStyle/>
                    <a:p>
                      <a:pPr algn="ctr"/>
                      <a:r>
                        <a:rPr lang="de-DE" sz="1100" dirty="0">
                          <a:solidFill>
                            <a:srgbClr val="000000"/>
                          </a:solidFill>
                          <a:effectLst/>
                          <a:latin typeface="Arial" panose="020B0604020202020204" pitchFamily="34" charset="0"/>
                          <a:cs typeface="Arial" panose="020B0604020202020204" pitchFamily="34" charset="0"/>
                        </a:rPr>
                        <a:t>Die Esel verlassen Zeus lobend wegen seiner Wohltätigkeit.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Das Volk glaubt der Kirche einfach und erträgt die ungerechte Verteilung der Lasten (Steuern).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540427079"/>
                  </a:ext>
                </a:extLst>
              </a:tr>
              <a:tr h="563704">
                <a:tc>
                  <a:txBody>
                    <a:bodyPr/>
                    <a:lstStyle/>
                    <a:p>
                      <a:br>
                        <a:rPr lang="de-DE" sz="1100">
                          <a:effectLst/>
                          <a:latin typeface="Arial" panose="020B0604020202020204" pitchFamily="34" charset="0"/>
                          <a:cs typeface="Arial" panose="020B0604020202020204" pitchFamily="34" charset="0"/>
                        </a:rPr>
                      </a:br>
                      <a:endParaRPr lang="de-DE" sz="1100">
                        <a:effectLst/>
                        <a:latin typeface="Arial" panose="020B0604020202020204" pitchFamily="34" charset="0"/>
                        <a:cs typeface="Arial" panose="020B0604020202020204" pitchFamily="34" charset="0"/>
                      </a:endParaRPr>
                    </a:p>
                  </a:txBody>
                  <a:tcPr marL="8552" marR="8552" marT="8552" marB="8552">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tc>
                  <a:txBody>
                    <a:bodyPr/>
                    <a:lstStyle/>
                    <a:p>
                      <a:pPr algn="ctr"/>
                      <a:r>
                        <a:rPr lang="de-DE" sz="1100" dirty="0">
                          <a:solidFill>
                            <a:srgbClr val="000000"/>
                          </a:solidFill>
                          <a:effectLst/>
                          <a:latin typeface="Arial" panose="020B0604020202020204" pitchFamily="34" charset="0"/>
                          <a:cs typeface="Arial" panose="020B0604020202020204" pitchFamily="34" charset="0"/>
                        </a:rPr>
                        <a:t>Appell: Lessing will, dass sich das Volk selber wehrt, er kritisiert das leichtgläubige Volk! </a:t>
                      </a:r>
                      <a:endParaRPr lang="de-DE" sz="1100" dirty="0">
                        <a:effectLst/>
                        <a:latin typeface="Arial" panose="020B0604020202020204" pitchFamily="34" charset="0"/>
                        <a:cs typeface="Arial" panose="020B0604020202020204" pitchFamily="34" charset="0"/>
                      </a:endParaRPr>
                    </a:p>
                  </a:txBody>
                  <a:tcPr marL="8552" marR="8552" marT="8552" marB="8552"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434834466"/>
                  </a:ext>
                </a:extLst>
              </a:tr>
            </a:tbl>
          </a:graphicData>
        </a:graphic>
      </p:graphicFrame>
      <p:sp>
        <p:nvSpPr>
          <p:cNvPr id="9" name="Textfeld 8">
            <a:extLst>
              <a:ext uri="{FF2B5EF4-FFF2-40B4-BE49-F238E27FC236}">
                <a16:creationId xmlns:a16="http://schemas.microsoft.com/office/drawing/2014/main" id="{E4E18094-3655-F946-8782-BEA48530B892}"/>
              </a:ext>
            </a:extLst>
          </p:cNvPr>
          <p:cNvSpPr txBox="1"/>
          <p:nvPr/>
        </p:nvSpPr>
        <p:spPr>
          <a:xfrm>
            <a:off x="770562" y="914400"/>
            <a:ext cx="6332765" cy="369332"/>
          </a:xfrm>
          <a:prstGeom prst="rect">
            <a:avLst/>
          </a:prstGeom>
          <a:noFill/>
        </p:spPr>
        <p:txBody>
          <a:bodyPr wrap="square" rtlCol="0">
            <a:spAutoFit/>
          </a:bodyPr>
          <a:lstStyle/>
          <a:p>
            <a:r>
              <a:rPr lang="de-DE" dirty="0">
                <a:solidFill>
                  <a:schemeClr val="bg1"/>
                </a:solidFill>
                <a:latin typeface="Arial" panose="020B0604020202020204" pitchFamily="34" charset="0"/>
                <a:cs typeface="Arial" panose="020B0604020202020204" pitchFamily="34" charset="0"/>
              </a:rPr>
              <a:t>Die Fabelinterpretation: Von der Bildebene zur Sachebene</a:t>
            </a:r>
          </a:p>
        </p:txBody>
      </p:sp>
      <p:sp>
        <p:nvSpPr>
          <p:cNvPr id="10" name="Rechteck 9">
            <a:extLst>
              <a:ext uri="{FF2B5EF4-FFF2-40B4-BE49-F238E27FC236}">
                <a16:creationId xmlns:a16="http://schemas.microsoft.com/office/drawing/2014/main" id="{BAE79B2C-AA63-2844-A944-658106FEDBCA}"/>
              </a:ext>
            </a:extLst>
          </p:cNvPr>
          <p:cNvSpPr/>
          <p:nvPr/>
        </p:nvSpPr>
        <p:spPr>
          <a:xfrm>
            <a:off x="4610155" y="3010328"/>
            <a:ext cx="6708333" cy="5842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Rechteck 10">
            <a:extLst>
              <a:ext uri="{FF2B5EF4-FFF2-40B4-BE49-F238E27FC236}">
                <a16:creationId xmlns:a16="http://schemas.microsoft.com/office/drawing/2014/main" id="{FC7D7A12-3DB4-6D47-A430-7872E1A5A168}"/>
              </a:ext>
            </a:extLst>
          </p:cNvPr>
          <p:cNvSpPr/>
          <p:nvPr/>
        </p:nvSpPr>
        <p:spPr>
          <a:xfrm>
            <a:off x="4456626" y="4058329"/>
            <a:ext cx="6708333" cy="58428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Rechteck 11">
            <a:extLst>
              <a:ext uri="{FF2B5EF4-FFF2-40B4-BE49-F238E27FC236}">
                <a16:creationId xmlns:a16="http://schemas.microsoft.com/office/drawing/2014/main" id="{752E4846-C789-EA44-9C5B-35A93B3793F3}"/>
              </a:ext>
            </a:extLst>
          </p:cNvPr>
          <p:cNvSpPr/>
          <p:nvPr/>
        </p:nvSpPr>
        <p:spPr>
          <a:xfrm>
            <a:off x="4336550" y="5050575"/>
            <a:ext cx="6708333" cy="360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Rechteck 12">
            <a:extLst>
              <a:ext uri="{FF2B5EF4-FFF2-40B4-BE49-F238E27FC236}">
                <a16:creationId xmlns:a16="http://schemas.microsoft.com/office/drawing/2014/main" id="{2E072727-2286-BF41-A22B-347C38DE5302}"/>
              </a:ext>
            </a:extLst>
          </p:cNvPr>
          <p:cNvSpPr/>
          <p:nvPr/>
        </p:nvSpPr>
        <p:spPr>
          <a:xfrm>
            <a:off x="4336549" y="5744691"/>
            <a:ext cx="6708333" cy="360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25813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11"/>
                                        </p:tgtEl>
                                      </p:cBhvr>
                                    </p:animEffect>
                                    <p:set>
                                      <p:cBhvr>
                                        <p:cTn id="12" dur="1" fill="hold">
                                          <p:stCondLst>
                                            <p:cond delay="499"/>
                                          </p:stCondLst>
                                        </p:cTn>
                                        <p:tgtEl>
                                          <p:spTgt spid="1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0" nodeType="clickEffect">
                                  <p:stCondLst>
                                    <p:cond delay="0"/>
                                  </p:stCondLst>
                                  <p:childTnLst>
                                    <p:animEffect transition="out" filter="blinds(horizontal)">
                                      <p:cBhvr>
                                        <p:cTn id="16" dur="500"/>
                                        <p:tgtEl>
                                          <p:spTgt spid="12"/>
                                        </p:tgtEl>
                                      </p:cBhvr>
                                    </p:animEffect>
                                    <p:set>
                                      <p:cBhvr>
                                        <p:cTn id="17" dur="1" fill="hold">
                                          <p:stCondLst>
                                            <p:cond delay="499"/>
                                          </p:stCondLst>
                                        </p:cTn>
                                        <p:tgtEl>
                                          <p:spTgt spid="1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0" nodeType="clickEffect">
                                  <p:stCondLst>
                                    <p:cond delay="0"/>
                                  </p:stCondLst>
                                  <p:childTnLst>
                                    <p:animEffect transition="out" filter="blinds(horizontal)">
                                      <p:cBhvr>
                                        <p:cTn id="21" dur="500"/>
                                        <p:tgtEl>
                                          <p:spTgt spid="13"/>
                                        </p:tgtEl>
                                      </p:cBhvr>
                                    </p:animEffect>
                                    <p:set>
                                      <p:cBhvr>
                                        <p:cTn id="2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41860186-C0B5-8644-BB0B-B5C1B616B586}"/>
              </a:ext>
            </a:extLst>
          </p:cNvPr>
          <p:cNvPicPr/>
          <p:nvPr/>
        </p:nvPicPr>
        <p:blipFill rotWithShape="1">
          <a:blip r:embed="rId3" cstate="print">
            <a:extLst>
              <a:ext uri="{28A0092B-C50C-407E-A947-70E740481C1C}">
                <a14:useLocalDpi xmlns:a14="http://schemas.microsoft.com/office/drawing/2010/main" val="0"/>
              </a:ext>
            </a:extLst>
          </a:blip>
          <a:srcRect t="32995"/>
          <a:stretch/>
        </p:blipFill>
        <p:spPr bwMode="auto">
          <a:xfrm>
            <a:off x="0" y="0"/>
            <a:ext cx="12192000" cy="2095928"/>
          </a:xfrm>
          <a:prstGeom prst="rect">
            <a:avLst/>
          </a:prstGeom>
          <a:noFill/>
          <a:ln>
            <a:noFill/>
          </a:ln>
          <a:extLst>
            <a:ext uri="{53640926-AAD7-44D8-BBD7-CCE9431645EC}">
              <a14:shadowObscured xmlns:a14="http://schemas.microsoft.com/office/drawing/2010/main"/>
            </a:ext>
          </a:extLst>
        </p:spPr>
      </p:pic>
      <p:grpSp>
        <p:nvGrpSpPr>
          <p:cNvPr id="18" name="Gruppieren 17">
            <a:extLst>
              <a:ext uri="{FF2B5EF4-FFF2-40B4-BE49-F238E27FC236}">
                <a16:creationId xmlns:a16="http://schemas.microsoft.com/office/drawing/2014/main" id="{8591AB3B-673A-4249-A4CE-8E07F1497A9C}"/>
              </a:ext>
            </a:extLst>
          </p:cNvPr>
          <p:cNvGrpSpPr/>
          <p:nvPr/>
        </p:nvGrpSpPr>
        <p:grpSpPr>
          <a:xfrm>
            <a:off x="770562" y="5976696"/>
            <a:ext cx="10096072" cy="477520"/>
            <a:chOff x="720780" y="5884549"/>
            <a:chExt cx="10096072" cy="477520"/>
          </a:xfrm>
        </p:grpSpPr>
        <p:pic>
          <p:nvPicPr>
            <p:cNvPr id="19" name="Grafik 18">
              <a:extLst>
                <a:ext uri="{FF2B5EF4-FFF2-40B4-BE49-F238E27FC236}">
                  <a16:creationId xmlns:a16="http://schemas.microsoft.com/office/drawing/2014/main" id="{E79D8147-769A-964C-8B9E-DC1B0028667C}"/>
                </a:ext>
              </a:extLst>
            </p:cNvPr>
            <p:cNvPicPr/>
            <p:nvPr/>
          </p:nvPicPr>
          <p:blipFill rotWithShape="1">
            <a:blip r:embed="rId4">
              <a:extLst>
                <a:ext uri="{28A0092B-C50C-407E-A947-70E740481C1C}">
                  <a14:useLocalDpi xmlns:a14="http://schemas.microsoft.com/office/drawing/2010/main" val="0"/>
                </a:ext>
              </a:extLst>
            </a:blip>
            <a:srcRect b="16617"/>
            <a:stretch/>
          </p:blipFill>
          <p:spPr bwMode="auto">
            <a:xfrm>
              <a:off x="720780" y="5884549"/>
              <a:ext cx="1308735" cy="477520"/>
            </a:xfrm>
            <a:prstGeom prst="rect">
              <a:avLst/>
            </a:prstGeom>
            <a:noFill/>
            <a:ln>
              <a:noFill/>
            </a:ln>
            <a:extLst>
              <a:ext uri="{53640926-AAD7-44D8-BBD7-CCE9431645EC}">
                <a14:shadowObscured xmlns:a14="http://schemas.microsoft.com/office/drawing/2010/main"/>
              </a:ext>
            </a:extLst>
          </p:spPr>
        </p:pic>
        <p:pic>
          <p:nvPicPr>
            <p:cNvPr id="20" name="Grafik 19">
              <a:extLst>
                <a:ext uri="{FF2B5EF4-FFF2-40B4-BE49-F238E27FC236}">
                  <a16:creationId xmlns:a16="http://schemas.microsoft.com/office/drawing/2014/main" id="{2A6DC0F9-6832-2B48-B895-C9CBF06EF488}"/>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077755" y="6120381"/>
              <a:ext cx="590550" cy="206375"/>
            </a:xfrm>
            <a:prstGeom prst="rect">
              <a:avLst/>
            </a:prstGeom>
            <a:noFill/>
            <a:ln>
              <a:noFill/>
            </a:ln>
          </p:spPr>
        </p:pic>
        <p:sp>
          <p:nvSpPr>
            <p:cNvPr id="21" name="Textfeld 20">
              <a:extLst>
                <a:ext uri="{FF2B5EF4-FFF2-40B4-BE49-F238E27FC236}">
                  <a16:creationId xmlns:a16="http://schemas.microsoft.com/office/drawing/2014/main" id="{5FEC2FA6-F828-054A-A6AC-665E98BA1229}"/>
                </a:ext>
              </a:extLst>
            </p:cNvPr>
            <p:cNvSpPr txBox="1"/>
            <p:nvPr/>
          </p:nvSpPr>
          <p:spPr>
            <a:xfrm>
              <a:off x="7201760" y="6085070"/>
              <a:ext cx="3615092" cy="276999"/>
            </a:xfrm>
            <a:prstGeom prst="rect">
              <a:avLst/>
            </a:prstGeom>
            <a:noFill/>
          </p:spPr>
          <p:txBody>
            <a:bodyPr wrap="none" rtlCol="0">
              <a:spAutoFit/>
            </a:bodyPr>
            <a:lstStyle/>
            <a:p>
              <a:r>
                <a:rPr lang="de-DE" sz="1200" dirty="0">
                  <a:latin typeface="Arial" panose="020B0604020202020204" pitchFamily="34" charset="0"/>
                  <a:cs typeface="Arial" panose="020B0604020202020204" pitchFamily="34" charset="0"/>
                </a:rPr>
                <a:t>cc-by-4.0 | </a:t>
              </a:r>
              <a:r>
                <a:rPr lang="de-DE" sz="1200" dirty="0" err="1">
                  <a:latin typeface="Arial" panose="020B0604020202020204" pitchFamily="34" charset="0"/>
                  <a:cs typeface="Arial" panose="020B0604020202020204" pitchFamily="34" charset="0"/>
                </a:rPr>
                <a:t>tabletBW</a:t>
              </a:r>
              <a:r>
                <a:rPr lang="de-DE" sz="1200" dirty="0">
                  <a:latin typeface="Arial" panose="020B0604020202020204" pitchFamily="34" charset="0"/>
                  <a:cs typeface="Arial" panose="020B0604020202020204" pitchFamily="34" charset="0"/>
                </a:rPr>
                <a:t> • 2BFS • Baden-Württemberg</a:t>
              </a:r>
              <a:endParaRPr lang="de-DE" dirty="0"/>
            </a:p>
          </p:txBody>
        </p:sp>
      </p:grpSp>
      <p:sp>
        <p:nvSpPr>
          <p:cNvPr id="12" name="Textfeld 11">
            <a:extLst>
              <a:ext uri="{FF2B5EF4-FFF2-40B4-BE49-F238E27FC236}">
                <a16:creationId xmlns:a16="http://schemas.microsoft.com/office/drawing/2014/main" id="{EC8D4A87-E9FB-3344-ABB4-64F23000589D}"/>
              </a:ext>
            </a:extLst>
          </p:cNvPr>
          <p:cNvSpPr txBox="1"/>
          <p:nvPr/>
        </p:nvSpPr>
        <p:spPr>
          <a:xfrm>
            <a:off x="770562" y="914400"/>
            <a:ext cx="6332765" cy="369332"/>
          </a:xfrm>
          <a:prstGeom prst="rect">
            <a:avLst/>
          </a:prstGeom>
          <a:noFill/>
        </p:spPr>
        <p:txBody>
          <a:bodyPr wrap="square" rtlCol="0">
            <a:spAutoFit/>
          </a:bodyPr>
          <a:lstStyle/>
          <a:p>
            <a:r>
              <a:rPr lang="de-DE" dirty="0">
                <a:solidFill>
                  <a:schemeClr val="bg1"/>
                </a:solidFill>
                <a:latin typeface="Arial" panose="020B0604020202020204" pitchFamily="34" charset="0"/>
                <a:cs typeface="Arial" panose="020B0604020202020204" pitchFamily="34" charset="0"/>
              </a:rPr>
              <a:t>Die Fabelinterpretation: Von der Bildebene zur Sachebene</a:t>
            </a:r>
          </a:p>
        </p:txBody>
      </p:sp>
      <p:sp>
        <p:nvSpPr>
          <p:cNvPr id="16" name="Textfeld 15">
            <a:extLst>
              <a:ext uri="{FF2B5EF4-FFF2-40B4-BE49-F238E27FC236}">
                <a16:creationId xmlns:a16="http://schemas.microsoft.com/office/drawing/2014/main" id="{95BCE3DF-4CFE-8341-8FD3-8730D972FBE4}"/>
              </a:ext>
            </a:extLst>
          </p:cNvPr>
          <p:cNvSpPr txBox="1"/>
          <p:nvPr/>
        </p:nvSpPr>
        <p:spPr>
          <a:xfrm>
            <a:off x="466669" y="3600807"/>
            <a:ext cx="10399965" cy="369332"/>
          </a:xfrm>
          <a:prstGeom prst="rect">
            <a:avLst/>
          </a:prstGeom>
          <a:noFill/>
        </p:spPr>
        <p:txBody>
          <a:bodyPr wrap="square" rtlCol="0">
            <a:spAutoFit/>
          </a:bodyPr>
          <a:lstStyle/>
          <a:p>
            <a:r>
              <a:rPr lang="de-DE" dirty="0">
                <a:solidFill>
                  <a:srgbClr val="C00000"/>
                </a:solidFill>
                <a:latin typeface="Arial" panose="020B0604020202020204" pitchFamily="34" charset="0"/>
                <a:cs typeface="Arial" panose="020B0604020202020204" pitchFamily="34" charset="0"/>
              </a:rPr>
              <a:t>Jetzt Sie sie alleine dran: Schreiben Sie eine Fabelinterpretation, den Inhalt haben wir erarbeitet! </a:t>
            </a:r>
          </a:p>
        </p:txBody>
      </p:sp>
    </p:spTree>
    <p:extLst>
      <p:ext uri="{BB962C8B-B14F-4D97-AF65-F5344CB8AC3E}">
        <p14:creationId xmlns:p14="http://schemas.microsoft.com/office/powerpoint/2010/main" val="2293153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53210AEB9C6C1D47A2B91A598459B71B" ma:contentTypeVersion="" ma:contentTypeDescription="Ein neues Dokument erstellen." ma:contentTypeScope="" ma:versionID="8ba66cf68cd64ab1849fbd83ae1ffe9d">
  <xsd:schema xmlns:xsd="http://www.w3.org/2001/XMLSchema" xmlns:xs="http://www.w3.org/2001/XMLSchema" xmlns:p="http://schemas.microsoft.com/office/2006/metadata/properties" xmlns:ns2="55696b60-0389-45c2-bb8c-032517eb46a2" targetNamespace="http://schemas.microsoft.com/office/2006/metadata/properties" ma:root="true" ma:fieldsID="a5e0e41368e1e50ce28182d87e99e1e9" ns2:_="">
    <xsd:import namespace="55696b60-0389-45c2-bb8c-032517eb46a2"/>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5696b60-0389-45c2-bb8c-032517eb46a2" elementFormDefault="qualified">
    <xsd:import namespace="http://schemas.microsoft.com/office/2006/documentManagement/types"/>
    <xsd:import namespace="http://schemas.microsoft.com/office/infopath/2007/PartnerControls"/>
    <xsd:element name="SharedWithUsers" ma:index="8" nillable="true" ma:displayName="Freigegeben für"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5C53FC9-977B-4CE7-A537-8EFAFE32B526}">
  <ds:schemaRefs>
    <ds:schemaRef ds:uri="http://schemas.microsoft.com/office/2006/metadata/properties"/>
    <ds:schemaRef ds:uri="http://purl.org/dc/dcmitype/"/>
    <ds:schemaRef ds:uri="http://www.w3.org/XML/1998/namespace"/>
    <ds:schemaRef ds:uri="http://purl.org/dc/terms/"/>
    <ds:schemaRef ds:uri="http://purl.org/dc/elements/1.1/"/>
    <ds:schemaRef ds:uri="http://schemas.microsoft.com/office/2006/documentManagement/types"/>
    <ds:schemaRef ds:uri="http://schemas.microsoft.com/office/infopath/2007/PartnerControls"/>
    <ds:schemaRef ds:uri="http://schemas.openxmlformats.org/package/2006/metadata/core-properties"/>
    <ds:schemaRef ds:uri="55696b60-0389-45c2-bb8c-032517eb46a2"/>
  </ds:schemaRefs>
</ds:datastoreItem>
</file>

<file path=customXml/itemProps2.xml><?xml version="1.0" encoding="utf-8"?>
<ds:datastoreItem xmlns:ds="http://schemas.openxmlformats.org/officeDocument/2006/customXml" ds:itemID="{B65916AA-AC92-4DF3-B40E-B7A827C8BC4D}">
  <ds:schemaRefs>
    <ds:schemaRef ds:uri="http://schemas.microsoft.com/sharepoint/v3/contenttype/forms"/>
  </ds:schemaRefs>
</ds:datastoreItem>
</file>

<file path=customXml/itemProps3.xml><?xml version="1.0" encoding="utf-8"?>
<ds:datastoreItem xmlns:ds="http://schemas.openxmlformats.org/officeDocument/2006/customXml" ds:itemID="{1758BAB2-065D-4DD9-A525-310634267E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5696b60-0389-45c2-bb8c-032517eb46a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810</Words>
  <Application>Microsoft Macintosh PowerPoint</Application>
  <PresentationFormat>Breitbild</PresentationFormat>
  <Paragraphs>84</Paragraphs>
  <Slides>8</Slides>
  <Notes>8</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8</vt:i4>
      </vt:variant>
    </vt:vector>
  </HeadingPairs>
  <TitlesOfParts>
    <vt:vector size="12" baseType="lpstr">
      <vt:lpstr>Arial</vt:lpstr>
      <vt:lpstr>Calibri</vt:lpstr>
      <vt:lpstr>Calibri Light</vt:lpstr>
      <vt:lpstr>Office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 Basissatz üben</dc:title>
  <dc:creator>Eckart Schlottmann</dc:creator>
  <cp:lastModifiedBy>Eckart Schlottmann</cp:lastModifiedBy>
  <cp:revision>27</cp:revision>
  <dcterms:created xsi:type="dcterms:W3CDTF">2020-03-27T13:49:24Z</dcterms:created>
  <dcterms:modified xsi:type="dcterms:W3CDTF">2020-06-03T13:27:35Z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0x01010053210AEB9C6C1D47A2B91A598459B71B</vt:lpwstr>
  </property>
</Properties>
</file>